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17"/>
  </p:notesMasterIdLst>
  <p:handoutMasterIdLst>
    <p:handoutMasterId r:id="rId18"/>
  </p:handoutMasterIdLst>
  <p:sldIdLst>
    <p:sldId id="793" r:id="rId2"/>
    <p:sldId id="804" r:id="rId3"/>
    <p:sldId id="851" r:id="rId4"/>
    <p:sldId id="852" r:id="rId5"/>
    <p:sldId id="853" r:id="rId6"/>
    <p:sldId id="854" r:id="rId7"/>
    <p:sldId id="855" r:id="rId8"/>
    <p:sldId id="859" r:id="rId9"/>
    <p:sldId id="856" r:id="rId10"/>
    <p:sldId id="857" r:id="rId11"/>
    <p:sldId id="858" r:id="rId12"/>
    <p:sldId id="860" r:id="rId13"/>
    <p:sldId id="861" r:id="rId14"/>
    <p:sldId id="850" r:id="rId15"/>
    <p:sldId id="794" r:id="rId16"/>
  </p:sldIdLst>
  <p:sldSz cx="24385588" cy="13717588"/>
  <p:notesSz cx="6858000" cy="9144000"/>
  <p:defaultTex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32" pos="7680">
          <p15:clr>
            <a:srgbClr val="A4A3A4"/>
          </p15:clr>
        </p15:guide>
        <p15:guide id="33" pos="11536">
          <p15:clr>
            <a:srgbClr val="A4A3A4"/>
          </p15:clr>
        </p15:guide>
        <p15:guide id="35" pos="14938">
          <p15:clr>
            <a:srgbClr val="A4A3A4"/>
          </p15:clr>
        </p15:guide>
        <p15:guide id="36" pos="423">
          <p15:clr>
            <a:srgbClr val="A4A3A4"/>
          </p15:clr>
        </p15:guide>
        <p15:guide id="39" orient="horz" pos="493">
          <p15:clr>
            <a:srgbClr val="A4A3A4"/>
          </p15:clr>
        </p15:guide>
        <p15:guide id="41" pos="3825" userDrawn="1">
          <p15:clr>
            <a:srgbClr val="A4A3A4"/>
          </p15:clr>
        </p15:guide>
        <p15:guide id="43" orient="horz" pos="7496" userDrawn="1">
          <p15:clr>
            <a:srgbClr val="A4A3A4"/>
          </p15:clr>
        </p15:guide>
        <p15:guide id="45" orient="horz" pos="2053" userDrawn="1">
          <p15:clr>
            <a:srgbClr val="A4A3A4"/>
          </p15:clr>
        </p15:guide>
        <p15:guide id="46" orient="horz" pos="7949">
          <p15:clr>
            <a:srgbClr val="A4A3A4"/>
          </p15:clr>
        </p15:guide>
        <p15:guide id="48" orient="horz" pos="1344" userDrawn="1">
          <p15:clr>
            <a:srgbClr val="A4A3A4"/>
          </p15:clr>
        </p15:guide>
        <p15:guide id="49" orient="horz" pos="7042">
          <p15:clr>
            <a:srgbClr val="A4A3A4"/>
          </p15:clr>
        </p15:guide>
        <p15:guide id="51" pos="876">
          <p15:clr>
            <a:srgbClr val="A4A3A4"/>
          </p15:clr>
        </p15:guide>
        <p15:guide id="54" pos="7340">
          <p15:clr>
            <a:srgbClr val="A4A3A4"/>
          </p15:clr>
        </p15:guide>
        <p15:guide id="55" pos="8020">
          <p15:clr>
            <a:srgbClr val="A4A3A4"/>
          </p15:clr>
        </p15:guide>
        <p15:guide id="56" orient="horz" pos="7495">
          <p15:clr>
            <a:srgbClr val="A4A3A4"/>
          </p15:clr>
        </p15:guide>
        <p15:guide id="57" pos="11082" userDrawn="1">
          <p15:clr>
            <a:srgbClr val="A4A3A4"/>
          </p15:clr>
        </p15:guide>
        <p15:guide id="58" orient="horz" pos="4320">
          <p15:clr>
            <a:srgbClr val="A4A3A4"/>
          </p15:clr>
        </p15:guide>
        <p15:guide id="59" orient="horz" pos="2052">
          <p15:clr>
            <a:srgbClr val="A4A3A4"/>
          </p15:clr>
        </p15:guide>
        <p15:guide id="61" pos="3824">
          <p15:clr>
            <a:srgbClr val="A4A3A4"/>
          </p15:clr>
        </p15:guide>
        <p15:guide id="62" pos="14484">
          <p15:clr>
            <a:srgbClr val="A4A3A4"/>
          </p15:clr>
        </p15:guide>
        <p15:guide id="63" pos="4306">
          <p15:clr>
            <a:srgbClr val="A4A3A4"/>
          </p15:clr>
        </p15:guide>
        <p15:guide id="64" orient="horz" pos="1825">
          <p15:clr>
            <a:srgbClr val="A4A3A4"/>
          </p15:clr>
        </p15:guide>
        <p15:guide id="65" orient="horz" pos="70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F161E"/>
    <a:srgbClr val="464353"/>
    <a:srgbClr val="D8D4A5"/>
    <a:srgbClr val="98A24D"/>
    <a:srgbClr val="485B4E"/>
    <a:srgbClr val="201F1F"/>
    <a:srgbClr val="1F1F1F"/>
    <a:srgbClr val="F1FBFD"/>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autoAdjust="0"/>
    <p:restoredTop sz="95958" autoAdjust="0"/>
  </p:normalViewPr>
  <p:slideViewPr>
    <p:cSldViewPr>
      <p:cViewPr>
        <p:scale>
          <a:sx n="50" d="100"/>
          <a:sy n="50" d="100"/>
        </p:scale>
        <p:origin x="1048" y="400"/>
      </p:cViewPr>
      <p:guideLst>
        <p:guide pos="7680"/>
        <p:guide pos="11536"/>
        <p:guide pos="14938"/>
        <p:guide pos="423"/>
        <p:guide orient="horz" pos="493"/>
        <p:guide pos="3825"/>
        <p:guide orient="horz" pos="7496"/>
        <p:guide orient="horz" pos="2053"/>
        <p:guide orient="horz" pos="7949"/>
        <p:guide orient="horz" pos="1344"/>
        <p:guide orient="horz" pos="7042"/>
        <p:guide pos="876"/>
        <p:guide pos="7340"/>
        <p:guide pos="8020"/>
        <p:guide orient="horz" pos="7495"/>
        <p:guide pos="11082"/>
        <p:guide orient="horz" pos="4320"/>
        <p:guide orient="horz" pos="2052"/>
        <p:guide pos="3824"/>
        <p:guide pos="14484"/>
        <p:guide pos="4306"/>
        <p:guide orient="horz" pos="1825"/>
        <p:guide orient="horz" pos="7070"/>
      </p:guideLst>
    </p:cSldViewPr>
  </p:slideViewPr>
  <p:outlineViewPr>
    <p:cViewPr>
      <p:scale>
        <a:sx n="33" d="100"/>
        <a:sy n="33" d="100"/>
      </p:scale>
      <p:origin x="0" y="102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120" y="-8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EB306A-FE1C-4996-AB92-3C76DD2CBDB3}" type="datetimeFigureOut">
              <a:rPr lang="es-SV" smtClean="0"/>
              <a:t>16/12/17</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FD865-E1A7-4294-B649-AA647C0EDEC8}" type="slidenum">
              <a:rPr lang="es-SV" smtClean="0"/>
              <a:t>‹#›</a:t>
            </a:fld>
            <a:endParaRPr lang="es-SV"/>
          </a:p>
        </p:txBody>
      </p:sp>
    </p:spTree>
    <p:extLst>
      <p:ext uri="{BB962C8B-B14F-4D97-AF65-F5344CB8AC3E}">
        <p14:creationId xmlns:p14="http://schemas.microsoft.com/office/powerpoint/2010/main" val="3565339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16/12/17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7627" rtl="0" eaLnBrk="1" latinLnBrk="0" hangingPunct="1">
      <a:defRPr sz="3200" kern="1200">
        <a:solidFill>
          <a:schemeClr val="tx1"/>
        </a:solidFill>
        <a:latin typeface="+mn-lt"/>
        <a:ea typeface="+mn-ea"/>
        <a:cs typeface="+mn-cs"/>
      </a:defRPr>
    </a:lvl1pPr>
    <a:lvl2pPr marL="1208805" algn="l" defTabSz="2417627" rtl="0" eaLnBrk="1" latinLnBrk="0" hangingPunct="1">
      <a:defRPr sz="3200" kern="1200">
        <a:solidFill>
          <a:schemeClr val="tx1"/>
        </a:solidFill>
        <a:latin typeface="+mn-lt"/>
        <a:ea typeface="+mn-ea"/>
        <a:cs typeface="+mn-cs"/>
      </a:defRPr>
    </a:lvl2pPr>
    <a:lvl3pPr marL="2417627" algn="l" defTabSz="2417627" rtl="0" eaLnBrk="1" latinLnBrk="0" hangingPunct="1">
      <a:defRPr sz="3200" kern="1200">
        <a:solidFill>
          <a:schemeClr val="tx1"/>
        </a:solidFill>
        <a:latin typeface="+mn-lt"/>
        <a:ea typeface="+mn-ea"/>
        <a:cs typeface="+mn-cs"/>
      </a:defRPr>
    </a:lvl3pPr>
    <a:lvl4pPr marL="3626451" algn="l" defTabSz="2417627" rtl="0" eaLnBrk="1" latinLnBrk="0" hangingPunct="1">
      <a:defRPr sz="3200" kern="1200">
        <a:solidFill>
          <a:schemeClr val="tx1"/>
        </a:solidFill>
        <a:latin typeface="+mn-lt"/>
        <a:ea typeface="+mn-ea"/>
        <a:cs typeface="+mn-cs"/>
      </a:defRPr>
    </a:lvl4pPr>
    <a:lvl5pPr marL="4835265" algn="l" defTabSz="2417627" rtl="0" eaLnBrk="1" latinLnBrk="0" hangingPunct="1">
      <a:defRPr sz="3200" kern="1200">
        <a:solidFill>
          <a:schemeClr val="tx1"/>
        </a:solidFill>
        <a:latin typeface="+mn-lt"/>
        <a:ea typeface="+mn-ea"/>
        <a:cs typeface="+mn-cs"/>
      </a:defRPr>
    </a:lvl5pPr>
    <a:lvl6pPr marL="6044084" algn="l" defTabSz="2417627" rtl="0" eaLnBrk="1" latinLnBrk="0" hangingPunct="1">
      <a:defRPr sz="3200" kern="1200">
        <a:solidFill>
          <a:schemeClr val="tx1"/>
        </a:solidFill>
        <a:latin typeface="+mn-lt"/>
        <a:ea typeface="+mn-ea"/>
        <a:cs typeface="+mn-cs"/>
      </a:defRPr>
    </a:lvl6pPr>
    <a:lvl7pPr marL="7252910" algn="l" defTabSz="2417627" rtl="0" eaLnBrk="1" latinLnBrk="0" hangingPunct="1">
      <a:defRPr sz="3200" kern="1200">
        <a:solidFill>
          <a:schemeClr val="tx1"/>
        </a:solidFill>
        <a:latin typeface="+mn-lt"/>
        <a:ea typeface="+mn-ea"/>
        <a:cs typeface="+mn-cs"/>
      </a:defRPr>
    </a:lvl7pPr>
    <a:lvl8pPr marL="8461718" algn="l" defTabSz="2417627" rtl="0" eaLnBrk="1" latinLnBrk="0" hangingPunct="1">
      <a:defRPr sz="3200" kern="1200">
        <a:solidFill>
          <a:schemeClr val="tx1"/>
        </a:solidFill>
        <a:latin typeface="+mn-lt"/>
        <a:ea typeface="+mn-ea"/>
        <a:cs typeface="+mn-cs"/>
      </a:defRPr>
    </a:lvl8pPr>
    <a:lvl9pPr marL="9670542" algn="l" defTabSz="241762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1</a:t>
            </a:fld>
            <a:endParaRPr lang="es-MX"/>
          </a:p>
        </p:txBody>
      </p:sp>
    </p:spTree>
    <p:extLst>
      <p:ext uri="{BB962C8B-B14F-4D97-AF65-F5344CB8AC3E}">
        <p14:creationId xmlns:p14="http://schemas.microsoft.com/office/powerpoint/2010/main" val="259841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55875"/>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ank 03">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30103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lank 04">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218228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ain Slide Lef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ain Slide Center">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035349" y="649350"/>
            <a:ext cx="16314891" cy="1013669"/>
          </a:xfrm>
        </p:spPr>
        <p:txBody>
          <a:bodyPr anchor="b">
            <a:normAutofit/>
          </a:bodyPr>
          <a:lstStyle>
            <a:lvl1pPr marL="0" algn="ct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997439" y="1604963"/>
            <a:ext cx="6390710" cy="461476"/>
          </a:xfrm>
        </p:spPr>
        <p:txBody>
          <a:bodyPr anchor="ctr">
            <a:normAutofit/>
          </a:bodyPr>
          <a:lstStyle>
            <a:lvl1pPr marL="0" indent="0" algn="ct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02">
    <p:spTree>
      <p:nvGrpSpPr>
        <p:cNvPr id="1" name=""/>
        <p:cNvGrpSpPr/>
        <p:nvPr/>
      </p:nvGrpSpPr>
      <p:grpSpPr>
        <a:xfrm>
          <a:off x="0" y="0"/>
          <a:ext cx="0" cy="0"/>
          <a:chOff x="0" y="0"/>
          <a:chExt cx="0" cy="0"/>
        </a:xfrm>
      </p:grpSpPr>
      <p:sp>
        <p:nvSpPr>
          <p:cNvPr id="8" name="Marcador de posición de imagen 8"/>
          <p:cNvSpPr>
            <a:spLocks noGrp="1"/>
          </p:cNvSpPr>
          <p:nvPr>
            <p:ph type="pic" sz="quarter" idx="16" hasCustomPrompt="1"/>
          </p:nvPr>
        </p:nvSpPr>
        <p:spPr>
          <a:xfrm>
            <a:off x="9627509" y="4068484"/>
            <a:ext cx="5204460" cy="6921500"/>
          </a:xfrm>
          <a:prstGeom prst="rect">
            <a:avLst/>
          </a:prstGeom>
          <a:solidFill>
            <a:schemeClr val="bg1">
              <a:lumMod val="75000"/>
            </a:schemeClr>
          </a:solidFill>
        </p:spPr>
        <p:txBody>
          <a:bodyPr/>
          <a:lstStyle>
            <a:lvl1pPr algn="ctr">
              <a:defRPr sz="3200">
                <a:latin typeface="Calibri" panose="020F0502020204030204" pitchFamily="34" charset="0"/>
              </a:defRPr>
            </a:lvl1pPr>
          </a:lstStyle>
          <a:p>
            <a:r>
              <a:rPr lang="es-ES" dirty="0" err="1"/>
              <a:t>Image</a:t>
            </a:r>
            <a:r>
              <a:rPr lang="es-ES" dirty="0"/>
              <a:t> </a:t>
            </a:r>
            <a:r>
              <a:rPr lang="es-ES" dirty="0" err="1"/>
              <a:t>Holder</a:t>
            </a:r>
            <a:endParaRPr lang="es-ES" dirty="0"/>
          </a:p>
        </p:txBody>
      </p:sp>
      <p:sp>
        <p:nvSpPr>
          <p:cNvPr id="15"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18"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9"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6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SV" dirty="0"/>
          </a:p>
        </p:txBody>
      </p:sp>
      <p:sp>
        <p:nvSpPr>
          <p:cNvPr id="4" name="Rectangle 3"/>
          <p:cNvSpPr/>
          <p:nvPr userDrawn="1"/>
        </p:nvSpPr>
        <p:spPr>
          <a:xfrm>
            <a:off x="494467" y="13260738"/>
            <a:ext cx="9403072" cy="168786"/>
          </a:xfrm>
          <a:prstGeom prst="rect">
            <a:avLst/>
          </a:prstGeom>
          <a:solidFill>
            <a:srgbClr val="FFC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0167569" y="13164429"/>
            <a:ext cx="3015335" cy="400110"/>
          </a:xfrm>
          <a:prstGeom prst="rect">
            <a:avLst/>
          </a:prstGeom>
          <a:noFill/>
          <a:ln>
            <a:solidFill>
              <a:schemeClr val="accent3">
                <a:lumMod val="75000"/>
              </a:schemeClr>
            </a:solidFill>
          </a:ln>
        </p:spPr>
        <p:txBody>
          <a:bodyPr wrap="square" rtlCol="0">
            <a:spAutoFit/>
          </a:bodyPr>
          <a:lstStyle/>
          <a:p>
            <a:pPr algn="ctr"/>
            <a:r>
              <a:rPr lang="en-US" sz="2000" b="1" dirty="0">
                <a:solidFill>
                  <a:schemeClr val="accent5">
                    <a:lumMod val="75000"/>
                  </a:schemeClr>
                </a:solidFill>
              </a:rPr>
              <a:t>www.JanBaskTraining.com</a:t>
            </a:r>
          </a:p>
        </p:txBody>
      </p:sp>
      <p:sp>
        <p:nvSpPr>
          <p:cNvPr id="9" name="Rectangle 8"/>
          <p:cNvSpPr/>
          <p:nvPr userDrawn="1"/>
        </p:nvSpPr>
        <p:spPr>
          <a:xfrm flipV="1">
            <a:off x="13452934" y="13260738"/>
            <a:ext cx="9901100" cy="168786"/>
          </a:xfrm>
          <a:prstGeom prst="rect">
            <a:avLst/>
          </a:prstGeom>
          <a:solidFill>
            <a:schemeClr val="accent6">
              <a:lumMod val="50000"/>
              <a:lumOff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Picture 4"/>
          <p:cNvPicPr>
            <a:picLocks noChangeAspect="1"/>
          </p:cNvPicPr>
          <p:nvPr userDrawn="1"/>
        </p:nvPicPr>
        <p:blipFill>
          <a:blip r:embed="rId10">
            <a:extLst/>
          </a:blip>
          <a:stretch>
            <a:fillRect/>
          </a:stretch>
        </p:blipFill>
        <p:spPr>
          <a:xfrm>
            <a:off x="20497800" y="411235"/>
            <a:ext cx="3505200" cy="1130711"/>
          </a:xfrm>
          <a:prstGeom prst="rect">
            <a:avLst/>
          </a:prstGeom>
          <a:ln w="12700">
            <a:miter lim="400000"/>
          </a:ln>
        </p:spPr>
      </p:pic>
    </p:spTree>
    <p:extLst>
      <p:ext uri="{BB962C8B-B14F-4D97-AF65-F5344CB8AC3E}">
        <p14:creationId xmlns:p14="http://schemas.microsoft.com/office/powerpoint/2010/main" val="2116888411"/>
      </p:ext>
    </p:extLst>
  </p:cSld>
  <p:clrMap bg1="lt1" tx1="dk1" bg2="lt2" tx2="dk2" accent1="accent1" accent2="accent2" accent3="accent3" accent4="accent4" accent5="accent5" accent6="accent6" hlink="hlink" folHlink="folHlink"/>
  <p:sldLayoutIdLst>
    <p:sldLayoutId id="2147483848" r:id="rId1"/>
    <p:sldLayoutId id="2147483858" r:id="rId2"/>
    <p:sldLayoutId id="2147483884" r:id="rId3"/>
    <p:sldLayoutId id="2147483885" r:id="rId4"/>
    <p:sldLayoutId id="2147483819" r:id="rId5"/>
    <p:sldLayoutId id="2147483820" r:id="rId6"/>
    <p:sldLayoutId id="2147483821"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Relationship Id="rId4" Type="http://schemas.openxmlformats.org/officeDocument/2006/relationships/image" Target="../media/image10.tif"/><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hyperlink" Target="https://github.com/pradeep-pioneer/JanbaskTraining-J2EEHibernate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tif"/><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4" Type="http://schemas.openxmlformats.org/officeDocument/2006/relationships/image" Target="../media/image5.tif"/><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 Id="rId1" Type="http://schemas.openxmlformats.org/officeDocument/2006/relationships/slideLayout" Target="../slideLayouts/slideLayout2.xml"/><Relationship Id="rId2"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p:cNvSpPr txBox="1">
            <a:spLocks/>
          </p:cNvSpPr>
          <p:nvPr/>
        </p:nvSpPr>
        <p:spPr>
          <a:xfrm>
            <a:off x="1661623" y="5416197"/>
            <a:ext cx="20987092"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ctr"/>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Chapter 1: </a:t>
            </a:r>
            <a:r>
              <a:rPr lang="en-US" sz="6600" dirty="0">
                <a:solidFill>
                  <a:schemeClr val="accent3">
                    <a:lumMod val="75000"/>
                  </a:schemeClr>
                </a:solidFill>
                <a:ea typeface="Open Sans Semibold" panose="020B0706030804020204" pitchFamily="34" charset="0"/>
                <a:cs typeface="Open Sans Semibold" panose="020B0706030804020204" pitchFamily="34" charset="0"/>
              </a:rPr>
              <a:t>Getting Started with Hibernate</a:t>
            </a:r>
            <a:endParaRPr lang="en-US" sz="6600" dirty="0" smtClean="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11" name="10 Conector recto"/>
          <p:cNvCxnSpPr/>
          <p:nvPr/>
        </p:nvCxnSpPr>
        <p:spPr>
          <a:xfrm flipV="1">
            <a:off x="2606729" y="6710434"/>
            <a:ext cx="19166814" cy="72056"/>
          </a:xfrm>
          <a:prstGeom prst="line">
            <a:avLst/>
          </a:prstGeom>
          <a:ln w="76200">
            <a:solidFill>
              <a:srgbClr val="C00000"/>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1" name="Forma libre 198"/>
          <p:cNvSpPr/>
          <p:nvPr/>
        </p:nvSpPr>
        <p:spPr bwMode="auto">
          <a:xfrm>
            <a:off x="14533054" y="11134269"/>
            <a:ext cx="9451050" cy="1815849"/>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rgbClr val="ABDDE4"/>
          </a:solidFill>
          <a:ln>
            <a:noFill/>
          </a:ln>
          <a:extLst/>
        </p:spPr>
        <p:txBody>
          <a:bodyPr wrap="square" lIns="0" tIns="0" rIns="0" bIns="0" rtlCol="0" anchor="ctr">
            <a:noAutofit/>
          </a:bodyPr>
          <a:lstStyle/>
          <a:p>
            <a:pPr algn="ctr"/>
            <a:endParaRPr lang="es-ES">
              <a:solidFill>
                <a:srgbClr val="000000"/>
              </a:solidFill>
            </a:endParaRPr>
          </a:p>
        </p:txBody>
      </p:sp>
      <p:grpSp>
        <p:nvGrpSpPr>
          <p:cNvPr id="72" name="Grupo 6201"/>
          <p:cNvGrpSpPr>
            <a:grpSpLocks noChangeAspect="1"/>
          </p:cNvGrpSpPr>
          <p:nvPr/>
        </p:nvGrpSpPr>
        <p:grpSpPr>
          <a:xfrm>
            <a:off x="19712851" y="19080224"/>
            <a:ext cx="511539" cy="1153276"/>
            <a:chOff x="2081156" y="8063987"/>
            <a:chExt cx="1071223" cy="2415098"/>
          </a:xfrm>
        </p:grpSpPr>
        <p:grpSp>
          <p:nvGrpSpPr>
            <p:cNvPr id="73" name="Grupo 6198"/>
            <p:cNvGrpSpPr/>
            <p:nvPr/>
          </p:nvGrpSpPr>
          <p:grpSpPr>
            <a:xfrm>
              <a:off x="2081156" y="8063987"/>
              <a:ext cx="1071223" cy="2415098"/>
              <a:chOff x="76177" y="8388964"/>
              <a:chExt cx="1174099" cy="2415098"/>
            </a:xfrm>
          </p:grpSpPr>
          <p:sp>
            <p:nvSpPr>
              <p:cNvPr id="7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74"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78" name="Grupo 134"/>
          <p:cNvGrpSpPr>
            <a:grpSpLocks noChangeAspect="1"/>
          </p:cNvGrpSpPr>
          <p:nvPr/>
        </p:nvGrpSpPr>
        <p:grpSpPr>
          <a:xfrm>
            <a:off x="21703165" y="19080224"/>
            <a:ext cx="511539" cy="1153276"/>
            <a:chOff x="2081156" y="8063987"/>
            <a:chExt cx="1071223" cy="2415098"/>
          </a:xfrm>
        </p:grpSpPr>
        <p:grpSp>
          <p:nvGrpSpPr>
            <p:cNvPr id="79" name="Grupo 144"/>
            <p:cNvGrpSpPr/>
            <p:nvPr/>
          </p:nvGrpSpPr>
          <p:grpSpPr>
            <a:xfrm>
              <a:off x="2081156" y="8063987"/>
              <a:ext cx="1071223" cy="2415098"/>
              <a:chOff x="76177" y="8388964"/>
              <a:chExt cx="1174099" cy="2415098"/>
            </a:xfrm>
          </p:grpSpPr>
          <p:sp>
            <p:nvSpPr>
              <p:cNvPr id="81"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2"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3"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0"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84" name="Grupo 150"/>
          <p:cNvGrpSpPr>
            <a:grpSpLocks noChangeAspect="1"/>
          </p:cNvGrpSpPr>
          <p:nvPr/>
        </p:nvGrpSpPr>
        <p:grpSpPr>
          <a:xfrm>
            <a:off x="20458379" y="19280174"/>
            <a:ext cx="750176" cy="1327658"/>
            <a:chOff x="2081156" y="8063987"/>
            <a:chExt cx="1071223" cy="2415098"/>
          </a:xfrm>
        </p:grpSpPr>
        <p:grpSp>
          <p:nvGrpSpPr>
            <p:cNvPr id="85" name="Grupo 160"/>
            <p:cNvGrpSpPr/>
            <p:nvPr/>
          </p:nvGrpSpPr>
          <p:grpSpPr>
            <a:xfrm>
              <a:off x="2081156" y="8063987"/>
              <a:ext cx="1071223" cy="2415098"/>
              <a:chOff x="76177" y="8388964"/>
              <a:chExt cx="1174099" cy="2415098"/>
            </a:xfrm>
          </p:grpSpPr>
          <p:sp>
            <p:nvSpPr>
              <p:cNvPr id="87"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8"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9"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6"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61" name="1 Grupo"/>
          <p:cNvGrpSpPr/>
          <p:nvPr/>
        </p:nvGrpSpPr>
        <p:grpSpPr>
          <a:xfrm>
            <a:off x="20817723" y="8703998"/>
            <a:ext cx="2355642" cy="4644941"/>
            <a:chOff x="2201144" y="1323179"/>
            <a:chExt cx="3390136" cy="6877770"/>
          </a:xfrm>
        </p:grpSpPr>
        <p:grpSp>
          <p:nvGrpSpPr>
            <p:cNvPr id="62" name="Grupo 63"/>
            <p:cNvGrpSpPr>
              <a:grpSpLocks noChangeAspect="1"/>
            </p:cNvGrpSpPr>
            <p:nvPr/>
          </p:nvGrpSpPr>
          <p:grpSpPr>
            <a:xfrm>
              <a:off x="2201144" y="1323179"/>
              <a:ext cx="3390136" cy="5359827"/>
              <a:chOff x="2096913" y="2770259"/>
              <a:chExt cx="2617850" cy="4138838"/>
            </a:xfrm>
          </p:grpSpPr>
          <p:sp>
            <p:nvSpPr>
              <p:cNvPr id="147"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rgbClr val="FFC000"/>
              </a:solidFill>
              <a:ln w="57150">
                <a:noFill/>
              </a:ln>
              <a:effectLst/>
            </p:spPr>
            <p:txBody>
              <a:bodyPr lIns="396000" tIns="432000" rIns="396000" bIns="360000" rtlCol="0" anchor="ctr" anchorCtr="0"/>
              <a:lstStyle/>
              <a:p>
                <a:pPr algn="ctr">
                  <a:lnSpc>
                    <a:spcPct val="125000"/>
                  </a:lnSpc>
                </a:pPr>
                <a:endParaRPr lang="en-US" sz="22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48"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a:endParaRPr lang="es-MX" sz="44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49" name="Grupo 6205"/>
              <p:cNvGrpSpPr>
                <a:grpSpLocks noChangeAspect="1"/>
              </p:cNvGrpSpPr>
              <p:nvPr/>
            </p:nvGrpSpPr>
            <p:grpSpPr>
              <a:xfrm>
                <a:off x="2937566" y="3685757"/>
                <a:ext cx="936545" cy="936545"/>
                <a:chOff x="7251994" y="3692605"/>
                <a:chExt cx="742658" cy="742658"/>
              </a:xfrm>
            </p:grpSpPr>
            <p:sp>
              <p:nvSpPr>
                <p:cNvPr id="154"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rgbClr val="D85A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55"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150"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51"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52"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53"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00000"/>
                  </a:solidFill>
                </a:endParaRPr>
              </a:p>
            </p:txBody>
          </p:sp>
        </p:grpSp>
        <p:grpSp>
          <p:nvGrpSpPr>
            <p:cNvPr id="63" name="Grupo 6200"/>
            <p:cNvGrpSpPr/>
            <p:nvPr/>
          </p:nvGrpSpPr>
          <p:grpSpPr>
            <a:xfrm>
              <a:off x="2671009" y="5731635"/>
              <a:ext cx="480352" cy="2190920"/>
              <a:chOff x="2066669" y="3483419"/>
              <a:chExt cx="1005914" cy="4588048"/>
            </a:xfrm>
          </p:grpSpPr>
          <p:sp>
            <p:nvSpPr>
              <p:cNvPr id="139"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40"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41"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42"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43"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44"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45"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46"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64" name="Grupo 135"/>
            <p:cNvGrpSpPr/>
            <p:nvPr/>
          </p:nvGrpSpPr>
          <p:grpSpPr>
            <a:xfrm>
              <a:off x="4661323" y="5731635"/>
              <a:ext cx="480352" cy="2190920"/>
              <a:chOff x="2066669" y="3483419"/>
              <a:chExt cx="1005914" cy="4588048"/>
            </a:xfrm>
          </p:grpSpPr>
          <p:sp>
            <p:nvSpPr>
              <p:cNvPr id="131"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32"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33"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34"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35"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36"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37"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38"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65" name="Grupo 151"/>
            <p:cNvGrpSpPr/>
            <p:nvPr/>
          </p:nvGrpSpPr>
          <p:grpSpPr>
            <a:xfrm>
              <a:off x="3531915" y="5678749"/>
              <a:ext cx="704440" cy="2522200"/>
              <a:chOff x="2066669" y="3483419"/>
              <a:chExt cx="1005914" cy="4588048"/>
            </a:xfrm>
          </p:grpSpPr>
          <p:sp>
            <p:nvSpPr>
              <p:cNvPr id="66"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67"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68"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69"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0"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28"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29"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30"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spTree>
    <p:extLst>
      <p:ext uri="{BB962C8B-B14F-4D97-AF65-F5344CB8AC3E}">
        <p14:creationId xmlns:p14="http://schemas.microsoft.com/office/powerpoint/2010/main" val="42857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2000"/>
                            </p:stCondLst>
                            <p:childTnLst>
                              <p:par>
                                <p:cTn id="19" presetID="26" presetClass="emph" presetSubtype="0" repeatCount="2000" fill="hold" nodeType="afterEffect">
                                  <p:stCondLst>
                                    <p:cond delay="0"/>
                                  </p:stCondLst>
                                  <p:childTnLst>
                                    <p:animEffect transition="out" filter="fade">
                                      <p:cBhvr>
                                        <p:cTn id="20" dur="500" tmFilter="0, 0; .2, .5; .8, .5; 1, 0"/>
                                        <p:tgtEl>
                                          <p:spTgt spid="78"/>
                                        </p:tgtEl>
                                      </p:cBhvr>
                                    </p:animEffect>
                                    <p:animScale>
                                      <p:cBhvr>
                                        <p:cTn id="21" dur="250" autoRev="1" fill="hold"/>
                                        <p:tgtEl>
                                          <p:spTgt spid="78"/>
                                        </p:tgtEl>
                                      </p:cBhvr>
                                      <p:by x="105000" y="105000"/>
                                    </p:animScale>
                                  </p:childTnLst>
                                </p:cTn>
                              </p:par>
                              <p:par>
                                <p:cTn id="22" presetID="10" presetClass="entr" presetSubtype="0"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26" presetClass="emph" presetSubtype="0" repeatCount="2000" fill="hold" nodeType="withEffect">
                                  <p:stCondLst>
                                    <p:cond delay="150"/>
                                  </p:stCondLst>
                                  <p:childTnLst>
                                    <p:animEffect transition="out" filter="fade">
                                      <p:cBhvr>
                                        <p:cTn id="26" dur="500" tmFilter="0, 0; .2, .5; .8, .5; 1, 0"/>
                                        <p:tgtEl>
                                          <p:spTgt spid="84"/>
                                        </p:tgtEl>
                                      </p:cBhvr>
                                    </p:animEffect>
                                    <p:animScale>
                                      <p:cBhvr>
                                        <p:cTn id="27" dur="250" autoRev="1" fill="hold"/>
                                        <p:tgtEl>
                                          <p:spTgt spid="84"/>
                                        </p:tgtEl>
                                      </p:cBhvr>
                                      <p:by x="105000" y="105000"/>
                                    </p:animScale>
                                  </p:childTnLst>
                                </p:cTn>
                              </p:par>
                              <p:par>
                                <p:cTn id="28" presetID="10" presetClass="entr" presetSubtype="0" fill="hold" nodeType="withEffect">
                                  <p:stCondLst>
                                    <p:cond delay="15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26" presetClass="emph" presetSubtype="0" repeatCount="2000" fill="hold" nodeType="withEffect">
                                  <p:stCondLst>
                                    <p:cond delay="300"/>
                                  </p:stCondLst>
                                  <p:childTnLst>
                                    <p:animEffect transition="out" filter="fade">
                                      <p:cBhvr>
                                        <p:cTn id="32" dur="500" tmFilter="0, 0; .2, .5; .8, .5; 1, 0"/>
                                        <p:tgtEl>
                                          <p:spTgt spid="72"/>
                                        </p:tgtEl>
                                      </p:cBhvr>
                                    </p:animEffect>
                                    <p:animScale>
                                      <p:cBhvr>
                                        <p:cTn id="33" dur="250" autoRev="1" fill="hold"/>
                                        <p:tgtEl>
                                          <p:spTgt spid="72"/>
                                        </p:tgtEl>
                                      </p:cBhvr>
                                      <p:by x="105000" y="105000"/>
                                    </p:animScale>
                                  </p:childTnLst>
                                </p:cTn>
                              </p:par>
                              <p:par>
                                <p:cTn id="34" presetID="10" presetClass="entr" presetSubtype="0" fill="hold" grpId="0" nodeType="withEffect">
                                  <p:stCondLst>
                                    <p:cond delay="24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64" presetClass="path" presetSubtype="0" accel="50000" decel="50000" fill="hold" nodeType="withEffect">
                                  <p:stCondLst>
                                    <p:cond delay="0"/>
                                  </p:stCondLst>
                                  <p:childTnLst>
                                    <p:animMotion origin="layout" path="M 0.00058 -0.00011 L 0.00058 -0.74606 " pathEditMode="relative" rAng="0" ptsTypes="AA">
                                      <p:cBhvr>
                                        <p:cTn id="38" dur="2000" fill="hold"/>
                                        <p:tgtEl>
                                          <p:spTgt spid="78"/>
                                        </p:tgtEl>
                                        <p:attrNameLst>
                                          <p:attrName>ppt_x</p:attrName>
                                          <p:attrName>ppt_y</p:attrName>
                                        </p:attrNameLst>
                                      </p:cBhvr>
                                      <p:rCtr x="0" y="-37303"/>
                                    </p:animMotion>
                                  </p:childTnLst>
                                </p:cTn>
                              </p:par>
                              <p:par>
                                <p:cTn id="39" presetID="64" presetClass="path" presetSubtype="0" accel="50000" decel="50000" fill="hold" nodeType="withEffect">
                                  <p:stCondLst>
                                    <p:cond delay="0"/>
                                  </p:stCondLst>
                                  <p:childTnLst>
                                    <p:animMotion origin="layout" path="M 4.58333E-6 -9.25926E-7 L -0.00124 -0.77025 " pathEditMode="relative" rAng="0" ptsTypes="AA">
                                      <p:cBhvr>
                                        <p:cTn id="40" dur="2000" fill="hold"/>
                                        <p:tgtEl>
                                          <p:spTgt spid="84"/>
                                        </p:tgtEl>
                                        <p:attrNameLst>
                                          <p:attrName>ppt_x</p:attrName>
                                          <p:attrName>ppt_y</p:attrName>
                                        </p:attrNameLst>
                                      </p:cBhvr>
                                      <p:rCtr x="-65" y="-38519"/>
                                    </p:animMotion>
                                  </p:childTnLst>
                                </p:cTn>
                              </p:par>
                              <p:par>
                                <p:cTn id="41" presetID="64" presetClass="path" presetSubtype="0" accel="50000" decel="50000" fill="hold" nodeType="withEffect">
                                  <p:stCondLst>
                                    <p:cond delay="0"/>
                                  </p:stCondLst>
                                  <p:childTnLst>
                                    <p:animMotion origin="layout" path="M -6.54967E-5 4.62624E-6 L -6.54967E-5 -0.74914 " pathEditMode="relative" rAng="0" ptsTypes="AA">
                                      <p:cBhvr>
                                        <p:cTn id="42" dur="2000" fill="hold"/>
                                        <p:tgtEl>
                                          <p:spTgt spid="72"/>
                                        </p:tgtEl>
                                        <p:attrNameLst>
                                          <p:attrName>ppt_x</p:attrName>
                                          <p:attrName>ppt_y</p:attrName>
                                        </p:attrNameLst>
                                      </p:cBhvr>
                                      <p:rCtr x="0" y="-37457"/>
                                    </p:animMotion>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750"/>
                                        <p:tgtEl>
                                          <p:spTgt spid="61"/>
                                        </p:tgtEl>
                                      </p:cBhvr>
                                    </p:animEffect>
                                  </p:childTnLst>
                                </p:cTn>
                              </p:par>
                            </p:childTnLst>
                          </p:cTn>
                        </p:par>
                        <p:par>
                          <p:cTn id="47" fill="hold">
                            <p:stCondLst>
                              <p:cond delay="4750"/>
                            </p:stCondLst>
                            <p:childTnLst>
                              <p:par>
                                <p:cTn id="48" presetID="64" presetClass="path" presetSubtype="0" accel="50000" decel="50000" fill="hold" nodeType="afterEffect">
                                  <p:stCondLst>
                                    <p:cond delay="0"/>
                                  </p:stCondLst>
                                  <p:childTnLst>
                                    <p:animMotion origin="layout" path="M 5.20833E-7 3.7037E-7 L 0.00124 -0.80521 " pathEditMode="relative" rAng="0" ptsTypes="AA">
                                      <p:cBhvr>
                                        <p:cTn id="49" dur="2000" fill="hold"/>
                                        <p:tgtEl>
                                          <p:spTgt spid="61"/>
                                        </p:tgtEl>
                                        <p:attrNameLst>
                                          <p:attrName>ppt_x</p:attrName>
                                          <p:attrName>ppt_y</p:attrName>
                                        </p:attrNameLst>
                                      </p:cBhvr>
                                      <p:rCtr x="59" y="-402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9"/>
          <p:cNvGrpSpPr/>
          <p:nvPr/>
        </p:nvGrpSpPr>
        <p:grpSpPr>
          <a:xfrm>
            <a:off x="19147628" y="9853826"/>
            <a:ext cx="3026674" cy="3026673"/>
            <a:chOff x="0" y="0"/>
            <a:chExt cx="3026475" cy="3026475"/>
          </a:xfrm>
        </p:grpSpPr>
        <p:graphicFrame>
          <p:nvGraphicFramePr>
            <p:cNvPr id="252"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53"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5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Add Maven Dependencies for Hibernate - Eclipse</a:t>
            </a:r>
          </a:p>
        </p:txBody>
      </p:sp>
      <p:sp>
        <p:nvSpPr>
          <p:cNvPr id="256" name="10 Conector recto"/>
          <p:cNvSpPr/>
          <p:nvPr/>
        </p:nvSpPr>
        <p:spPr>
          <a:xfrm>
            <a:off x="1905918" y="2763853"/>
            <a:ext cx="12804783" cy="1"/>
          </a:xfrm>
          <a:prstGeom prst="line">
            <a:avLst/>
          </a:prstGeom>
          <a:ln w="57150">
            <a:solidFill>
              <a:srgbClr val="C00000"/>
            </a:solidFill>
            <a:miter/>
          </a:ln>
        </p:spPr>
        <p:txBody>
          <a:bodyPr lIns="45722" rIns="45722"/>
          <a:lstStyle/>
          <a:p>
            <a:endParaRPr/>
          </a:p>
        </p:txBody>
      </p:sp>
      <p:pic>
        <p:nvPicPr>
          <p:cNvPr id="257" name="pasted-image.tiff" descr="pasted-image.tiff"/>
          <p:cNvPicPr>
            <a:picLocks noChangeAspect="1"/>
          </p:cNvPicPr>
          <p:nvPr/>
        </p:nvPicPr>
        <p:blipFill>
          <a:blip r:embed="rId3">
            <a:extLst/>
          </a:blip>
          <a:stretch>
            <a:fillRect/>
          </a:stretch>
        </p:blipFill>
        <p:spPr>
          <a:xfrm>
            <a:off x="1887373" y="2882253"/>
            <a:ext cx="8213517" cy="5483262"/>
          </a:xfrm>
          <a:prstGeom prst="rect">
            <a:avLst/>
          </a:prstGeom>
          <a:ln w="12700">
            <a:miter lim="400000"/>
          </a:ln>
        </p:spPr>
      </p:pic>
      <p:pic>
        <p:nvPicPr>
          <p:cNvPr id="258" name="pasted-image.tiff" descr="pasted-image.tiff"/>
          <p:cNvPicPr>
            <a:picLocks noChangeAspect="1"/>
          </p:cNvPicPr>
          <p:nvPr/>
        </p:nvPicPr>
        <p:blipFill>
          <a:blip r:embed="rId4">
            <a:extLst/>
          </a:blip>
          <a:stretch>
            <a:fillRect/>
          </a:stretch>
        </p:blipFill>
        <p:spPr>
          <a:xfrm>
            <a:off x="11450704" y="2882252"/>
            <a:ext cx="11881711" cy="10041820"/>
          </a:xfrm>
          <a:prstGeom prst="rect">
            <a:avLst/>
          </a:prstGeom>
          <a:ln w="12700">
            <a:miter lim="400000"/>
          </a:ln>
        </p:spPr>
      </p:pic>
    </p:spTree>
    <p:extLst>
      <p:ext uri="{BB962C8B-B14F-4D97-AF65-F5344CB8AC3E}">
        <p14:creationId xmlns:p14="http://schemas.microsoft.com/office/powerpoint/2010/main" val="80916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5"/>
                                        </p:tgtEl>
                                        <p:attrNameLst>
                                          <p:attrName>style.visibility</p:attrName>
                                        </p:attrNameLst>
                                      </p:cBhvr>
                                      <p:to>
                                        <p:strVal val="visible"/>
                                      </p:to>
                                    </p:set>
                                    <p:anim calcmode="lin" valueType="num">
                                      <p:cBhvr>
                                        <p:cTn id="7" dur="1000" fill="hold"/>
                                        <p:tgtEl>
                                          <p:spTgt spid="255"/>
                                        </p:tgtEl>
                                        <p:attrNameLst>
                                          <p:attrName>ppt_x</p:attrName>
                                        </p:attrNameLst>
                                      </p:cBhvr>
                                      <p:tavLst>
                                        <p:tav tm="0">
                                          <p:val>
                                            <p:strVal val="0-#ppt_w/2"/>
                                          </p:val>
                                        </p:tav>
                                        <p:tav tm="100000">
                                          <p:val>
                                            <p:strVal val="#ppt_x"/>
                                          </p:val>
                                        </p:tav>
                                      </p:tavLst>
                                    </p:anim>
                                    <p:anim calcmode="lin" valueType="num">
                                      <p:cBhvr>
                                        <p:cTn id="8" dur="1000" fill="hold"/>
                                        <p:tgtEl>
                                          <p:spTgt spid="25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56"/>
                                        </p:tgtEl>
                                        <p:attrNameLst>
                                          <p:attrName>style.visibility</p:attrName>
                                        </p:attrNameLst>
                                      </p:cBhvr>
                                      <p:to>
                                        <p:strVal val="visible"/>
                                      </p:to>
                                    </p:set>
                                    <p:anim calcmode="lin" valueType="num">
                                      <p:cBhvr>
                                        <p:cTn id="12" dur="500" fill="hold"/>
                                        <p:tgtEl>
                                          <p:spTgt spid="256"/>
                                        </p:tgtEl>
                                        <p:attrNameLst>
                                          <p:attrName>ppt_x</p:attrName>
                                        </p:attrNameLst>
                                      </p:cBhvr>
                                      <p:tavLst>
                                        <p:tav tm="0">
                                          <p:val>
                                            <p:strVal val="#ppt_x"/>
                                          </p:val>
                                        </p:tav>
                                        <p:tav tm="100000">
                                          <p:val>
                                            <p:strVal val="#ppt_x"/>
                                          </p:val>
                                        </p:tav>
                                      </p:tavLst>
                                    </p:anim>
                                    <p:anim calcmode="lin" valueType="num">
                                      <p:cBhvr>
                                        <p:cTn id="13"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advAuto="0"/>
      <p:bldP spid="256"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up 9"/>
          <p:cNvGrpSpPr/>
          <p:nvPr/>
        </p:nvGrpSpPr>
        <p:grpSpPr>
          <a:xfrm>
            <a:off x="19147628" y="9853826"/>
            <a:ext cx="3026674" cy="3026673"/>
            <a:chOff x="0" y="0"/>
            <a:chExt cx="3026475" cy="3026475"/>
          </a:xfrm>
        </p:grpSpPr>
        <p:graphicFrame>
          <p:nvGraphicFramePr>
            <p:cNvPr id="260"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61"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6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Hibernate Basic Example</a:t>
            </a:r>
          </a:p>
        </p:txBody>
      </p:sp>
      <p:sp>
        <p:nvSpPr>
          <p:cNvPr id="264" name="10 Conector recto"/>
          <p:cNvSpPr/>
          <p:nvPr/>
        </p:nvSpPr>
        <p:spPr>
          <a:xfrm>
            <a:off x="1905918" y="2763853"/>
            <a:ext cx="6580848" cy="1"/>
          </a:xfrm>
          <a:prstGeom prst="line">
            <a:avLst/>
          </a:prstGeom>
          <a:ln w="57150">
            <a:solidFill>
              <a:srgbClr val="C00000"/>
            </a:solidFill>
            <a:miter/>
          </a:ln>
        </p:spPr>
        <p:txBody>
          <a:bodyPr lIns="45722" rIns="45722"/>
          <a:lstStyle/>
          <a:p>
            <a:endParaRPr/>
          </a:p>
        </p:txBody>
      </p:sp>
      <p:sp>
        <p:nvSpPr>
          <p:cNvPr id="265" name="TextBox 34"/>
          <p:cNvSpPr txBox="1"/>
          <p:nvPr/>
        </p:nvSpPr>
        <p:spPr>
          <a:xfrm>
            <a:off x="2428454" y="3506570"/>
            <a:ext cx="19983523" cy="230832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lang="en-US" sz="3600" dirty="0" smtClean="0"/>
              <a:t>Here is a practical code example of getting started with hibernate. </a:t>
            </a:r>
            <a:endParaRPr sz="3600" u="sng" dirty="0">
              <a:solidFill>
                <a:srgbClr val="0563C1"/>
              </a:solidFill>
              <a:uFill>
                <a:solidFill>
                  <a:srgbClr val="0563C1"/>
                </a:solidFill>
              </a:uFill>
              <a:hlinkClick r:id="rId3"/>
            </a:endParaRPr>
          </a:p>
          <a:p>
            <a:pPr marL="571557" indent="-571557">
              <a:buSzPct val="100000"/>
              <a:buFont typeface="Arial"/>
              <a:buChar char="•"/>
              <a:defRPr sz="3600"/>
            </a:pPr>
            <a:r>
              <a:rPr sz="3600" dirty="0"/>
              <a:t>It demonstrates a basic example of:</a:t>
            </a:r>
          </a:p>
          <a:p>
            <a:pPr marL="1779961" lvl="1" indent="-571557">
              <a:buSzPct val="100000"/>
              <a:buFont typeface="Arial"/>
              <a:buChar char="•"/>
              <a:defRPr sz="3600"/>
            </a:pPr>
            <a:r>
              <a:rPr sz="3600" dirty="0"/>
              <a:t>Using XML based configuration for providing data model mapping details.</a:t>
            </a:r>
          </a:p>
          <a:p>
            <a:pPr marL="1779961" lvl="1" indent="-571557">
              <a:buSzPct val="100000"/>
              <a:buFont typeface="Arial"/>
              <a:buChar char="•"/>
              <a:defRPr sz="3600"/>
            </a:pPr>
            <a:r>
              <a:rPr sz="3600" dirty="0"/>
              <a:t>Using JPA annotations, so that we don’t need to provide mapping in separate XML file.</a:t>
            </a:r>
          </a:p>
        </p:txBody>
      </p:sp>
    </p:spTree>
    <p:extLst>
      <p:ext uri="{BB962C8B-B14F-4D97-AF65-F5344CB8AC3E}">
        <p14:creationId xmlns:p14="http://schemas.microsoft.com/office/powerpoint/2010/main" val="602534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4"/>
                                        </p:tgtEl>
                                        <p:attrNameLst>
                                          <p:attrName>style.visibility</p:attrName>
                                        </p:attrNameLst>
                                      </p:cBhvr>
                                      <p:to>
                                        <p:strVal val="visible"/>
                                      </p:to>
                                    </p:set>
                                    <p:anim calcmode="lin" valueType="num">
                                      <p:cBhvr>
                                        <p:cTn id="12" dur="500" fill="hold"/>
                                        <p:tgtEl>
                                          <p:spTgt spid="264"/>
                                        </p:tgtEl>
                                        <p:attrNameLst>
                                          <p:attrName>ppt_x</p:attrName>
                                        </p:attrNameLst>
                                      </p:cBhvr>
                                      <p:tavLst>
                                        <p:tav tm="0">
                                          <p:val>
                                            <p:strVal val="#ppt_x"/>
                                          </p:val>
                                        </p:tav>
                                        <p:tav tm="100000">
                                          <p:val>
                                            <p:strVal val="#ppt_x"/>
                                          </p:val>
                                        </p:tav>
                                      </p:tavLst>
                                    </p:anim>
                                    <p:anim calcmode="lin" valueType="num">
                                      <p:cBhvr>
                                        <p:cTn id="13" dur="500" fill="hold"/>
                                        <p:tgtEl>
                                          <p:spTgt spid="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up 9"/>
          <p:cNvGrpSpPr/>
          <p:nvPr/>
        </p:nvGrpSpPr>
        <p:grpSpPr>
          <a:xfrm>
            <a:off x="19147628" y="9853826"/>
            <a:ext cx="3026674" cy="3026673"/>
            <a:chOff x="0" y="0"/>
            <a:chExt cx="3026475" cy="3026475"/>
          </a:xfrm>
        </p:grpSpPr>
        <p:graphicFrame>
          <p:nvGraphicFramePr>
            <p:cNvPr id="260"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61"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6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dirty="0"/>
              <a:t>Hibernate </a:t>
            </a:r>
            <a:r>
              <a:rPr lang="en-US" dirty="0" smtClean="0"/>
              <a:t>Directory Structure</a:t>
            </a:r>
            <a:endParaRPr dirty="0"/>
          </a:p>
        </p:txBody>
      </p:sp>
      <p:sp>
        <p:nvSpPr>
          <p:cNvPr id="264" name="10 Conector recto"/>
          <p:cNvSpPr/>
          <p:nvPr/>
        </p:nvSpPr>
        <p:spPr>
          <a:xfrm>
            <a:off x="1905917" y="2763854"/>
            <a:ext cx="6911501" cy="0"/>
          </a:xfrm>
          <a:prstGeom prst="line">
            <a:avLst/>
          </a:prstGeom>
          <a:ln w="57150">
            <a:solidFill>
              <a:srgbClr val="C00000"/>
            </a:solidFill>
            <a:miter/>
          </a:ln>
        </p:spPr>
        <p:txBody>
          <a:bodyPr lIns="45722" rIns="45722"/>
          <a:lstStyle/>
          <a:p>
            <a:endParaRPr/>
          </a:p>
        </p:txBody>
      </p:sp>
      <p:sp>
        <p:nvSpPr>
          <p:cNvPr id="265" name="TextBox 34"/>
          <p:cNvSpPr txBox="1"/>
          <p:nvPr/>
        </p:nvSpPr>
        <p:spPr>
          <a:xfrm>
            <a:off x="2428454" y="3506570"/>
            <a:ext cx="19983523" cy="1754326"/>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lang="en-US" sz="3600" dirty="0"/>
              <a:t>You should put the "</a:t>
            </a:r>
            <a:r>
              <a:rPr lang="en-US" sz="3600" dirty="0" err="1"/>
              <a:t>hibernate.cfg.xml</a:t>
            </a:r>
            <a:r>
              <a:rPr lang="en-US" sz="3600" dirty="0"/>
              <a:t>" under "/</a:t>
            </a:r>
            <a:r>
              <a:rPr lang="en-US" sz="3600" dirty="0" err="1" smtClean="0"/>
              <a:t>src</a:t>
            </a:r>
            <a:r>
              <a:rPr lang="en-US" sz="3600" dirty="0" smtClean="0"/>
              <a:t>/main/resources”.</a:t>
            </a:r>
          </a:p>
          <a:p>
            <a:pPr marL="571557" indent="-571557">
              <a:buSzPct val="100000"/>
              <a:buFont typeface="Arial"/>
              <a:buChar char="•"/>
              <a:defRPr sz="3600"/>
            </a:pPr>
            <a:r>
              <a:rPr lang="en-US" sz="3600" dirty="0" smtClean="0"/>
              <a:t>You </a:t>
            </a:r>
            <a:r>
              <a:rPr lang="en-US" sz="3600" dirty="0"/>
              <a:t>should put all the model-mapping files under the same directory that you define the POJO model classes.</a:t>
            </a:r>
            <a:endParaRPr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454" y="5267484"/>
            <a:ext cx="10193440" cy="3616535"/>
          </a:xfrm>
          <a:prstGeom prst="rect">
            <a:avLst/>
          </a:prstGeom>
        </p:spPr>
      </p:pic>
      <p:sp>
        <p:nvSpPr>
          <p:cNvPr id="9" name="TextBox 34"/>
          <p:cNvSpPr txBox="1"/>
          <p:nvPr/>
        </p:nvSpPr>
        <p:spPr>
          <a:xfrm>
            <a:off x="2428454" y="9223269"/>
            <a:ext cx="19983523" cy="64633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lang="en-US" sz="3600" dirty="0"/>
              <a:t>And you should reference/map all your Model files in your </a:t>
            </a:r>
            <a:r>
              <a:rPr lang="en-US" sz="3600" dirty="0" err="1"/>
              <a:t>hibernate.cfg.xml</a:t>
            </a:r>
            <a:r>
              <a:rPr lang="en-US" sz="3600" dirty="0"/>
              <a:t> file like </a:t>
            </a:r>
            <a:r>
              <a:rPr lang="en-US" sz="3600" dirty="0" smtClean="0"/>
              <a:t>below:</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4668" y="9897699"/>
            <a:ext cx="14425128" cy="1056549"/>
          </a:xfrm>
          <a:prstGeom prst="rect">
            <a:avLst/>
          </a:prstGeom>
        </p:spPr>
      </p:pic>
    </p:spTree>
    <p:extLst>
      <p:ext uri="{BB962C8B-B14F-4D97-AF65-F5344CB8AC3E}">
        <p14:creationId xmlns:p14="http://schemas.microsoft.com/office/powerpoint/2010/main" val="170685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4"/>
                                        </p:tgtEl>
                                        <p:attrNameLst>
                                          <p:attrName>style.visibility</p:attrName>
                                        </p:attrNameLst>
                                      </p:cBhvr>
                                      <p:to>
                                        <p:strVal val="visible"/>
                                      </p:to>
                                    </p:set>
                                    <p:anim calcmode="lin" valueType="num">
                                      <p:cBhvr>
                                        <p:cTn id="12" dur="500" fill="hold"/>
                                        <p:tgtEl>
                                          <p:spTgt spid="264"/>
                                        </p:tgtEl>
                                        <p:attrNameLst>
                                          <p:attrName>ppt_x</p:attrName>
                                        </p:attrNameLst>
                                      </p:cBhvr>
                                      <p:tavLst>
                                        <p:tav tm="0">
                                          <p:val>
                                            <p:strVal val="#ppt_x"/>
                                          </p:val>
                                        </p:tav>
                                        <p:tav tm="100000">
                                          <p:val>
                                            <p:strVal val="#ppt_x"/>
                                          </p:val>
                                        </p:tav>
                                      </p:tavLst>
                                    </p:anim>
                                    <p:anim calcmode="lin" valueType="num">
                                      <p:cBhvr>
                                        <p:cTn id="13" dur="500" fill="hold"/>
                                        <p:tgtEl>
                                          <p:spTgt spid="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4"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up 9"/>
          <p:cNvGrpSpPr/>
          <p:nvPr/>
        </p:nvGrpSpPr>
        <p:grpSpPr>
          <a:xfrm>
            <a:off x="19147628" y="9853826"/>
            <a:ext cx="3026674" cy="3026673"/>
            <a:chOff x="0" y="0"/>
            <a:chExt cx="3026475" cy="3026475"/>
          </a:xfrm>
        </p:grpSpPr>
        <p:graphicFrame>
          <p:nvGraphicFramePr>
            <p:cNvPr id="260"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61"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6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dirty="0"/>
              <a:t>Hibernate </a:t>
            </a:r>
            <a:r>
              <a:rPr lang="en-US" dirty="0" smtClean="0"/>
              <a:t>Directory Structure</a:t>
            </a:r>
            <a:endParaRPr dirty="0"/>
          </a:p>
        </p:txBody>
      </p:sp>
      <p:sp>
        <p:nvSpPr>
          <p:cNvPr id="264" name="10 Conector recto"/>
          <p:cNvSpPr/>
          <p:nvPr/>
        </p:nvSpPr>
        <p:spPr>
          <a:xfrm>
            <a:off x="1905917" y="2763854"/>
            <a:ext cx="6911501" cy="0"/>
          </a:xfrm>
          <a:prstGeom prst="line">
            <a:avLst/>
          </a:prstGeom>
          <a:ln w="57150">
            <a:solidFill>
              <a:srgbClr val="C00000"/>
            </a:solidFill>
            <a:miter/>
          </a:ln>
        </p:spPr>
        <p:txBody>
          <a:bodyPr lIns="45722" rIns="45722"/>
          <a:lstStyle/>
          <a:p>
            <a:endParaRPr/>
          </a:p>
        </p:txBody>
      </p:sp>
      <p:pic>
        <p:nvPicPr>
          <p:cNvPr id="4" name="Picture 3"/>
          <p:cNvPicPr>
            <a:picLocks noChangeAspect="1"/>
          </p:cNvPicPr>
          <p:nvPr/>
        </p:nvPicPr>
        <p:blipFill>
          <a:blip r:embed="rId3"/>
          <a:stretch>
            <a:fillRect/>
          </a:stretch>
        </p:blipFill>
        <p:spPr>
          <a:xfrm>
            <a:off x="13751040" y="3918296"/>
            <a:ext cx="8441672" cy="8962204"/>
          </a:xfrm>
          <a:prstGeom prst="rect">
            <a:avLst/>
          </a:prstGeom>
        </p:spPr>
      </p:pic>
      <p:sp>
        <p:nvSpPr>
          <p:cNvPr id="12" name="TextBox 34"/>
          <p:cNvSpPr txBox="1"/>
          <p:nvPr/>
        </p:nvSpPr>
        <p:spPr>
          <a:xfrm>
            <a:off x="2428455" y="3506570"/>
            <a:ext cx="10214390" cy="1200329"/>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600" dirty="0" smtClean="0"/>
              <a:t>Here is an example project structure with Hibernate mappings and configurations.</a:t>
            </a:r>
            <a:endParaRPr sz="3600" dirty="0"/>
          </a:p>
        </p:txBody>
      </p:sp>
    </p:spTree>
    <p:extLst>
      <p:ext uri="{BB962C8B-B14F-4D97-AF65-F5344CB8AC3E}">
        <p14:creationId xmlns:p14="http://schemas.microsoft.com/office/powerpoint/2010/main" val="1432184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4"/>
                                        </p:tgtEl>
                                        <p:attrNameLst>
                                          <p:attrName>style.visibility</p:attrName>
                                        </p:attrNameLst>
                                      </p:cBhvr>
                                      <p:to>
                                        <p:strVal val="visible"/>
                                      </p:to>
                                    </p:set>
                                    <p:anim calcmode="lin" valueType="num">
                                      <p:cBhvr>
                                        <p:cTn id="12" dur="500" fill="hold"/>
                                        <p:tgtEl>
                                          <p:spTgt spid="264"/>
                                        </p:tgtEl>
                                        <p:attrNameLst>
                                          <p:attrName>ppt_x</p:attrName>
                                        </p:attrNameLst>
                                      </p:cBhvr>
                                      <p:tavLst>
                                        <p:tav tm="0">
                                          <p:val>
                                            <p:strVal val="#ppt_x"/>
                                          </p:val>
                                        </p:tav>
                                        <p:tav tm="100000">
                                          <p:val>
                                            <p:strVal val="#ppt_x"/>
                                          </p:val>
                                        </p:tav>
                                      </p:tavLst>
                                    </p:anim>
                                    <p:anim calcmode="lin" valueType="num">
                                      <p:cBhvr>
                                        <p:cTn id="13" dur="500" fill="hold"/>
                                        <p:tgtEl>
                                          <p:spTgt spid="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What are we learning in Next Chapter ?</a:t>
            </a:r>
          </a:p>
        </p:txBody>
      </p:sp>
      <p:cxnSp>
        <p:nvCxnSpPr>
          <p:cNvPr id="3" name="10 Conector recto"/>
          <p:cNvCxnSpPr/>
          <p:nvPr/>
        </p:nvCxnSpPr>
        <p:spPr>
          <a:xfrm>
            <a:off x="2246689" y="2673329"/>
            <a:ext cx="1399655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1"/>
          <p:cNvSpPr/>
          <p:nvPr/>
        </p:nvSpPr>
        <p:spPr>
          <a:xfrm>
            <a:off x="4136899" y="4473529"/>
            <a:ext cx="15166684" cy="4799592"/>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You </a:t>
            </a:r>
            <a:r>
              <a:rPr lang="en-US" sz="4000" dirty="0">
                <a:ea typeface="Open Sans" panose="020B0606030504020204" pitchFamily="34" charset="0"/>
                <a:cs typeface="Open Sans" panose="020B0606030504020204" pitchFamily="34" charset="0"/>
              </a:rPr>
              <a:t>will learn </a:t>
            </a:r>
            <a:r>
              <a:rPr lang="en-US" sz="4000" dirty="0" smtClean="0">
                <a:ea typeface="Open Sans" panose="020B0606030504020204" pitchFamily="34" charset="0"/>
                <a:cs typeface="Open Sans" panose="020B0606030504020204" pitchFamily="34" charset="0"/>
              </a:rPr>
              <a:t>about </a:t>
            </a:r>
            <a:r>
              <a:rPr lang="en-US" sz="4000" dirty="0">
                <a:ea typeface="Open Sans" panose="020B0606030504020204" pitchFamily="34" charset="0"/>
                <a:cs typeface="Open Sans" panose="020B0606030504020204" pitchFamily="34" charset="0"/>
              </a:rPr>
              <a:t>Working with </a:t>
            </a:r>
            <a:r>
              <a:rPr lang="en-US" sz="4000" dirty="0" smtClean="0">
                <a:ea typeface="Open Sans" panose="020B0606030504020204" pitchFamily="34" charset="0"/>
                <a:cs typeface="Open Sans" panose="020B0606030504020204" pitchFamily="34" charset="0"/>
              </a:rPr>
              <a:t>Hibernate</a:t>
            </a:r>
          </a:p>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We </a:t>
            </a:r>
            <a:r>
              <a:rPr lang="en-US" sz="4000" dirty="0" smtClean="0">
                <a:ea typeface="Open Sans" panose="020B0606030504020204" pitchFamily="34" charset="0"/>
                <a:cs typeface="Open Sans" panose="020B0606030504020204" pitchFamily="34" charset="0"/>
              </a:rPr>
              <a:t>will learn about:</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Hibernate Data Types.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Exploring Hibernate API</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Configuration xml file and Mapping xml file along with </a:t>
            </a:r>
            <a:r>
              <a:rPr lang="en-US" sz="3600" dirty="0" err="1">
                <a:ea typeface="Open Sans" panose="020B0606030504020204" pitchFamily="34" charset="0"/>
                <a:cs typeface="Open Sans" panose="020B0606030504020204" pitchFamily="34" charset="0"/>
              </a:rPr>
              <a:t>dtds</a:t>
            </a:r>
            <a:r>
              <a:rPr lang="en-US" sz="3600" dirty="0">
                <a:ea typeface="Open Sans" panose="020B0606030504020204" pitchFamily="34" charset="0"/>
                <a:cs typeface="Open Sans" panose="020B0606030504020204" pitchFamily="34" charset="0"/>
              </a:rPr>
              <a:t>.</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Introduction to JPA Annotations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Persistent Classes (POJO)</a:t>
            </a:r>
            <a:endParaRPr lang="en-US" sz="3600" dirty="0" smtClean="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488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Título"/>
          <p:cNvSpPr>
            <a:spLocks noGrp="1"/>
          </p:cNvSpPr>
          <p:nvPr>
            <p:ph type="ctrTitle"/>
          </p:nvPr>
        </p:nvSpPr>
        <p:spPr>
          <a:xfrm>
            <a:off x="3690709" y="4743559"/>
            <a:ext cx="16314891" cy="1013669"/>
          </a:xfrm>
        </p:spPr>
        <p:txBody>
          <a:bodyPr>
            <a:normAutofit/>
          </a:bodyPr>
          <a:lstStyle/>
          <a:p>
            <a:pPr lvl="1" algn="ctr"/>
            <a:r>
              <a:rPr lang="en-US" sz="5400" b="1" dirty="0">
                <a:solidFill>
                  <a:schemeClr val="accent3">
                    <a:lumMod val="75000"/>
                  </a:schemeClr>
                </a:solidFill>
                <a:latin typeface="+mn-lt"/>
                <a:ea typeface="Open Sans Semibold" panose="020B0706030804020204" pitchFamily="34" charset="0"/>
                <a:cs typeface="Open Sans Semibold" panose="020B0706030804020204" pitchFamily="34" charset="0"/>
              </a:rPr>
              <a:t>Thank You !</a:t>
            </a:r>
          </a:p>
        </p:txBody>
      </p:sp>
      <p:cxnSp>
        <p:nvCxnSpPr>
          <p:cNvPr id="7" name="10 Conector recto"/>
          <p:cNvCxnSpPr/>
          <p:nvPr/>
        </p:nvCxnSpPr>
        <p:spPr>
          <a:xfrm>
            <a:off x="4946989" y="6228724"/>
            <a:ext cx="15058611"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1 Grupo"/>
          <p:cNvGrpSpPr>
            <a:grpSpLocks noChangeAspect="1"/>
          </p:cNvGrpSpPr>
          <p:nvPr/>
        </p:nvGrpSpPr>
        <p:grpSpPr>
          <a:xfrm>
            <a:off x="10378205" y="7845014"/>
            <a:ext cx="3209744" cy="3019225"/>
            <a:chOff x="12676674" y="1702814"/>
            <a:chExt cx="10163175" cy="10163176"/>
          </a:xfrm>
        </p:grpSpPr>
        <p:sp>
          <p:nvSpPr>
            <p:cNvPr id="5" name="10 Rectángulo"/>
            <p:cNvSpPr/>
            <p:nvPr/>
          </p:nvSpPr>
          <p:spPr>
            <a:xfrm>
              <a:off x="12676674" y="1706898"/>
              <a:ext cx="10163175" cy="10154705"/>
            </a:xfrm>
            <a:prstGeom prst="rect">
              <a:avLst/>
            </a:prstGeom>
            <a:gradFill>
              <a:gsLst>
                <a:gs pos="96000">
                  <a:schemeClr val="accent6"/>
                </a:gs>
                <a:gs pos="66000">
                  <a:schemeClr val="accent6">
                    <a:lumMod val="75000"/>
                  </a:schemeClr>
                </a:gs>
                <a:gs pos="14000">
                  <a:schemeClr val="accent6">
                    <a:lumMod val="50000"/>
                  </a:schemeClr>
                </a:gs>
              </a:gsLst>
              <a:lin ang="5400000" scaled="1"/>
            </a:gradFill>
            <a:ln>
              <a:noFill/>
            </a:ln>
          </p:spPr>
          <p:txBody>
            <a:bodyPr lIns="0" tIns="0" rIns="0" bIns="0" rtlCol="0" anchor="ctr"/>
            <a:lstStyle/>
            <a:p>
              <a:pPr algn="ctr" defTabSz="2417470"/>
              <a:endParaRPr lang="es-SV" sz="29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8" name="Freeform 3744"/>
            <p:cNvSpPr>
              <a:spLocks/>
            </p:cNvSpPr>
            <p:nvPr/>
          </p:nvSpPr>
          <p:spPr bwMode="auto">
            <a:xfrm>
              <a:off x="16707336" y="7714677"/>
              <a:ext cx="6132513" cy="4151313"/>
            </a:xfrm>
            <a:custGeom>
              <a:avLst/>
              <a:gdLst>
                <a:gd name="T0" fmla="*/ 421 w 3863"/>
                <a:gd name="T1" fmla="*/ 0 h 2615"/>
                <a:gd name="T2" fmla="*/ 3863 w 3863"/>
                <a:gd name="T3" fmla="*/ 2578 h 2615"/>
                <a:gd name="T4" fmla="*/ 3863 w 3863"/>
                <a:gd name="T5" fmla="*/ 2615 h 2615"/>
                <a:gd name="T6" fmla="*/ 2633 w 3863"/>
                <a:gd name="T7" fmla="*/ 2615 h 2615"/>
                <a:gd name="T8" fmla="*/ 0 w 3863"/>
                <a:gd name="T9" fmla="*/ 642 h 2615"/>
                <a:gd name="T10" fmla="*/ 76 w 3863"/>
                <a:gd name="T11" fmla="*/ 609 h 2615"/>
                <a:gd name="T12" fmla="*/ 146 w 3863"/>
                <a:gd name="T13" fmla="*/ 566 h 2615"/>
                <a:gd name="T14" fmla="*/ 210 w 3863"/>
                <a:gd name="T15" fmla="*/ 516 h 2615"/>
                <a:gd name="T16" fmla="*/ 266 w 3863"/>
                <a:gd name="T17" fmla="*/ 458 h 2615"/>
                <a:gd name="T18" fmla="*/ 315 w 3863"/>
                <a:gd name="T19" fmla="*/ 394 h 2615"/>
                <a:gd name="T20" fmla="*/ 355 w 3863"/>
                <a:gd name="T21" fmla="*/ 324 h 2615"/>
                <a:gd name="T22" fmla="*/ 387 w 3863"/>
                <a:gd name="T23" fmla="*/ 248 h 2615"/>
                <a:gd name="T24" fmla="*/ 408 w 3863"/>
                <a:gd name="T25" fmla="*/ 169 h 2615"/>
                <a:gd name="T26" fmla="*/ 420 w 3863"/>
                <a:gd name="T27" fmla="*/ 85 h 2615"/>
                <a:gd name="T28" fmla="*/ 421 w 3863"/>
                <a:gd name="T29"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5">
                  <a:moveTo>
                    <a:pt x="421" y="0"/>
                  </a:moveTo>
                  <a:lnTo>
                    <a:pt x="3863" y="2578"/>
                  </a:lnTo>
                  <a:lnTo>
                    <a:pt x="3863" y="2615"/>
                  </a:lnTo>
                  <a:lnTo>
                    <a:pt x="2633" y="2615"/>
                  </a:lnTo>
                  <a:lnTo>
                    <a:pt x="0" y="642"/>
                  </a:lnTo>
                  <a:lnTo>
                    <a:pt x="76" y="609"/>
                  </a:lnTo>
                  <a:lnTo>
                    <a:pt x="146" y="566"/>
                  </a:lnTo>
                  <a:lnTo>
                    <a:pt x="210" y="516"/>
                  </a:lnTo>
                  <a:lnTo>
                    <a:pt x="266" y="458"/>
                  </a:lnTo>
                  <a:lnTo>
                    <a:pt x="315" y="394"/>
                  </a:lnTo>
                  <a:lnTo>
                    <a:pt x="355" y="324"/>
                  </a:lnTo>
                  <a:lnTo>
                    <a:pt x="387" y="248"/>
                  </a:lnTo>
                  <a:lnTo>
                    <a:pt x="408" y="169"/>
                  </a:lnTo>
                  <a:lnTo>
                    <a:pt x="420" y="85"/>
                  </a:lnTo>
                  <a:lnTo>
                    <a:pt x="421"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9" name="Freeform 3745"/>
            <p:cNvSpPr>
              <a:spLocks/>
            </p:cNvSpPr>
            <p:nvPr/>
          </p:nvSpPr>
          <p:spPr bwMode="auto">
            <a:xfrm>
              <a:off x="17188349" y="7714677"/>
              <a:ext cx="5651500" cy="4151313"/>
            </a:xfrm>
            <a:custGeom>
              <a:avLst/>
              <a:gdLst>
                <a:gd name="T0" fmla="*/ 118 w 3560"/>
                <a:gd name="T1" fmla="*/ 0 h 2615"/>
                <a:gd name="T2" fmla="*/ 3560 w 3560"/>
                <a:gd name="T3" fmla="*/ 2578 h 2615"/>
                <a:gd name="T4" fmla="*/ 3560 w 3560"/>
                <a:gd name="T5" fmla="*/ 2615 h 2615"/>
                <a:gd name="T6" fmla="*/ 2941 w 3560"/>
                <a:gd name="T7" fmla="*/ 2615 h 2615"/>
                <a:gd name="T8" fmla="*/ 0 w 3560"/>
                <a:gd name="T9" fmla="*/ 411 h 2615"/>
                <a:gd name="T10" fmla="*/ 37 w 3560"/>
                <a:gd name="T11" fmla="*/ 351 h 2615"/>
                <a:gd name="T12" fmla="*/ 68 w 3560"/>
                <a:gd name="T13" fmla="*/ 287 h 2615"/>
                <a:gd name="T14" fmla="*/ 93 w 3560"/>
                <a:gd name="T15" fmla="*/ 219 h 2615"/>
                <a:gd name="T16" fmla="*/ 109 w 3560"/>
                <a:gd name="T17" fmla="*/ 149 h 2615"/>
                <a:gd name="T18" fmla="*/ 118 w 3560"/>
                <a:gd name="T19" fmla="*/ 76 h 2615"/>
                <a:gd name="T20" fmla="*/ 118 w 3560"/>
                <a:gd name="T21"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0" h="2615">
                  <a:moveTo>
                    <a:pt x="118" y="0"/>
                  </a:moveTo>
                  <a:lnTo>
                    <a:pt x="3560" y="2578"/>
                  </a:lnTo>
                  <a:lnTo>
                    <a:pt x="3560" y="2615"/>
                  </a:lnTo>
                  <a:lnTo>
                    <a:pt x="2941" y="2615"/>
                  </a:lnTo>
                  <a:lnTo>
                    <a:pt x="0" y="411"/>
                  </a:lnTo>
                  <a:lnTo>
                    <a:pt x="37" y="351"/>
                  </a:lnTo>
                  <a:lnTo>
                    <a:pt x="68" y="287"/>
                  </a:lnTo>
                  <a:lnTo>
                    <a:pt x="93" y="219"/>
                  </a:lnTo>
                  <a:lnTo>
                    <a:pt x="109" y="149"/>
                  </a:lnTo>
                  <a:lnTo>
                    <a:pt x="118" y="76"/>
                  </a:lnTo>
                  <a:lnTo>
                    <a:pt x="118"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0" name="Freeform 3746"/>
            <p:cNvSpPr>
              <a:spLocks/>
            </p:cNvSpPr>
            <p:nvPr/>
          </p:nvSpPr>
          <p:spPr bwMode="auto">
            <a:xfrm>
              <a:off x="16388249" y="7498777"/>
              <a:ext cx="920750" cy="1160463"/>
            </a:xfrm>
            <a:custGeom>
              <a:avLst/>
              <a:gdLst>
                <a:gd name="T0" fmla="*/ 394 w 580"/>
                <a:gd name="T1" fmla="*/ 0 h 731"/>
                <a:gd name="T2" fmla="*/ 580 w 580"/>
                <a:gd name="T3" fmla="*/ 140 h 731"/>
                <a:gd name="T4" fmla="*/ 576 w 580"/>
                <a:gd name="T5" fmla="*/ 219 h 731"/>
                <a:gd name="T6" fmla="*/ 562 w 580"/>
                <a:gd name="T7" fmla="*/ 295 h 731"/>
                <a:gd name="T8" fmla="*/ 539 w 580"/>
                <a:gd name="T9" fmla="*/ 369 h 731"/>
                <a:gd name="T10" fmla="*/ 508 w 580"/>
                <a:gd name="T11" fmla="*/ 437 h 731"/>
                <a:gd name="T12" fmla="*/ 469 w 580"/>
                <a:gd name="T13" fmla="*/ 501 h 731"/>
                <a:gd name="T14" fmla="*/ 423 w 580"/>
                <a:gd name="T15" fmla="*/ 561 h 731"/>
                <a:gd name="T16" fmla="*/ 370 w 580"/>
                <a:gd name="T17" fmla="*/ 613 h 731"/>
                <a:gd name="T18" fmla="*/ 310 w 580"/>
                <a:gd name="T19" fmla="*/ 660 h 731"/>
                <a:gd name="T20" fmla="*/ 246 w 580"/>
                <a:gd name="T21" fmla="*/ 698 h 731"/>
                <a:gd name="T22" fmla="*/ 176 w 580"/>
                <a:gd name="T23" fmla="*/ 731 h 731"/>
                <a:gd name="T24" fmla="*/ 0 w 580"/>
                <a:gd name="T25" fmla="*/ 600 h 731"/>
                <a:gd name="T26" fmla="*/ 71 w 580"/>
                <a:gd name="T27" fmla="*/ 569 h 731"/>
                <a:gd name="T28" fmla="*/ 136 w 580"/>
                <a:gd name="T29" fmla="*/ 528 h 731"/>
                <a:gd name="T30" fmla="*/ 196 w 580"/>
                <a:gd name="T31" fmla="*/ 481 h 731"/>
                <a:gd name="T32" fmla="*/ 248 w 580"/>
                <a:gd name="T33" fmla="*/ 427 h 731"/>
                <a:gd name="T34" fmla="*/ 295 w 580"/>
                <a:gd name="T35" fmla="*/ 367 h 731"/>
                <a:gd name="T36" fmla="*/ 331 w 580"/>
                <a:gd name="T37" fmla="*/ 303 h 731"/>
                <a:gd name="T38" fmla="*/ 361 w 580"/>
                <a:gd name="T39" fmla="*/ 231 h 731"/>
                <a:gd name="T40" fmla="*/ 382 w 580"/>
                <a:gd name="T41" fmla="*/ 157 h 731"/>
                <a:gd name="T42" fmla="*/ 392 w 580"/>
                <a:gd name="T43" fmla="*/ 80 h 731"/>
                <a:gd name="T44" fmla="*/ 394 w 580"/>
                <a:gd name="T4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1">
                  <a:moveTo>
                    <a:pt x="394" y="0"/>
                  </a:moveTo>
                  <a:lnTo>
                    <a:pt x="580" y="140"/>
                  </a:lnTo>
                  <a:lnTo>
                    <a:pt x="576" y="219"/>
                  </a:lnTo>
                  <a:lnTo>
                    <a:pt x="562" y="295"/>
                  </a:lnTo>
                  <a:lnTo>
                    <a:pt x="539" y="369"/>
                  </a:lnTo>
                  <a:lnTo>
                    <a:pt x="508" y="437"/>
                  </a:lnTo>
                  <a:lnTo>
                    <a:pt x="469" y="501"/>
                  </a:lnTo>
                  <a:lnTo>
                    <a:pt x="423" y="561"/>
                  </a:lnTo>
                  <a:lnTo>
                    <a:pt x="370" y="613"/>
                  </a:lnTo>
                  <a:lnTo>
                    <a:pt x="310" y="660"/>
                  </a:lnTo>
                  <a:lnTo>
                    <a:pt x="246" y="698"/>
                  </a:lnTo>
                  <a:lnTo>
                    <a:pt x="176" y="731"/>
                  </a:lnTo>
                  <a:lnTo>
                    <a:pt x="0" y="600"/>
                  </a:lnTo>
                  <a:lnTo>
                    <a:pt x="71" y="569"/>
                  </a:lnTo>
                  <a:lnTo>
                    <a:pt x="136" y="528"/>
                  </a:lnTo>
                  <a:lnTo>
                    <a:pt x="196" y="481"/>
                  </a:lnTo>
                  <a:lnTo>
                    <a:pt x="248" y="427"/>
                  </a:lnTo>
                  <a:lnTo>
                    <a:pt x="295" y="367"/>
                  </a:lnTo>
                  <a:lnTo>
                    <a:pt x="331" y="303"/>
                  </a:lnTo>
                  <a:lnTo>
                    <a:pt x="361" y="231"/>
                  </a:lnTo>
                  <a:lnTo>
                    <a:pt x="382" y="157"/>
                  </a:lnTo>
                  <a:lnTo>
                    <a:pt x="392" y="80"/>
                  </a:lnTo>
                  <a:lnTo>
                    <a:pt x="394"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1" name="Freeform 3747"/>
            <p:cNvSpPr>
              <a:spLocks/>
            </p:cNvSpPr>
            <p:nvPr/>
          </p:nvSpPr>
          <p:spPr bwMode="auto">
            <a:xfrm>
              <a:off x="16969274" y="7659114"/>
              <a:ext cx="2089150" cy="2470150"/>
            </a:xfrm>
            <a:custGeom>
              <a:avLst/>
              <a:gdLst>
                <a:gd name="T0" fmla="*/ 918 w 1316"/>
                <a:gd name="T1" fmla="*/ 6 h 1556"/>
                <a:gd name="T2" fmla="*/ 1036 w 1316"/>
                <a:gd name="T3" fmla="*/ 47 h 1556"/>
                <a:gd name="T4" fmla="*/ 1141 w 1316"/>
                <a:gd name="T5" fmla="*/ 112 h 1556"/>
                <a:gd name="T6" fmla="*/ 1228 w 1316"/>
                <a:gd name="T7" fmla="*/ 196 h 1556"/>
                <a:gd name="T8" fmla="*/ 1287 w 1316"/>
                <a:gd name="T9" fmla="*/ 289 h 1556"/>
                <a:gd name="T10" fmla="*/ 1312 w 1316"/>
                <a:gd name="T11" fmla="*/ 382 h 1556"/>
                <a:gd name="T12" fmla="*/ 1316 w 1316"/>
                <a:gd name="T13" fmla="*/ 508 h 1556"/>
                <a:gd name="T14" fmla="*/ 1300 w 1316"/>
                <a:gd name="T15" fmla="*/ 617 h 1556"/>
                <a:gd name="T16" fmla="*/ 1263 w 1316"/>
                <a:gd name="T17" fmla="*/ 702 h 1556"/>
                <a:gd name="T18" fmla="*/ 656 w 1316"/>
                <a:gd name="T19" fmla="*/ 1538 h 1556"/>
                <a:gd name="T20" fmla="*/ 604 w 1316"/>
                <a:gd name="T21" fmla="*/ 1556 h 1556"/>
                <a:gd name="T22" fmla="*/ 547 w 1316"/>
                <a:gd name="T23" fmla="*/ 1542 h 1556"/>
                <a:gd name="T24" fmla="*/ 497 w 1316"/>
                <a:gd name="T25" fmla="*/ 1505 h 1556"/>
                <a:gd name="T26" fmla="*/ 464 w 1316"/>
                <a:gd name="T27" fmla="*/ 1451 h 1556"/>
                <a:gd name="T28" fmla="*/ 456 w 1316"/>
                <a:gd name="T29" fmla="*/ 1387 h 1556"/>
                <a:gd name="T30" fmla="*/ 429 w 1316"/>
                <a:gd name="T31" fmla="*/ 1358 h 1556"/>
                <a:gd name="T32" fmla="*/ 365 w 1316"/>
                <a:gd name="T33" fmla="*/ 1339 h 1556"/>
                <a:gd name="T34" fmla="*/ 320 w 1316"/>
                <a:gd name="T35" fmla="*/ 1286 h 1556"/>
                <a:gd name="T36" fmla="*/ 303 w 1316"/>
                <a:gd name="T37" fmla="*/ 1216 h 1556"/>
                <a:gd name="T38" fmla="*/ 322 w 1316"/>
                <a:gd name="T39" fmla="*/ 1143 h 1556"/>
                <a:gd name="T40" fmla="*/ 253 w 1316"/>
                <a:gd name="T41" fmla="*/ 1152 h 1556"/>
                <a:gd name="T42" fmla="*/ 194 w 1316"/>
                <a:gd name="T43" fmla="*/ 1125 h 1556"/>
                <a:gd name="T44" fmla="*/ 154 w 1316"/>
                <a:gd name="T45" fmla="*/ 1069 h 1556"/>
                <a:gd name="T46" fmla="*/ 142 w 1316"/>
                <a:gd name="T47" fmla="*/ 999 h 1556"/>
                <a:gd name="T48" fmla="*/ 119 w 1316"/>
                <a:gd name="T49" fmla="*/ 968 h 1556"/>
                <a:gd name="T50" fmla="*/ 62 w 1316"/>
                <a:gd name="T51" fmla="*/ 951 h 1556"/>
                <a:gd name="T52" fmla="*/ 20 w 1316"/>
                <a:gd name="T53" fmla="*/ 906 h 1556"/>
                <a:gd name="T54" fmla="*/ 0 w 1316"/>
                <a:gd name="T55" fmla="*/ 846 h 1556"/>
                <a:gd name="T56" fmla="*/ 8 w 1316"/>
                <a:gd name="T57" fmla="*/ 782 h 1556"/>
                <a:gd name="T58" fmla="*/ 417 w 1316"/>
                <a:gd name="T59" fmla="*/ 227 h 1556"/>
                <a:gd name="T60" fmla="*/ 520 w 1316"/>
                <a:gd name="T61" fmla="*/ 130 h 1556"/>
                <a:gd name="T62" fmla="*/ 656 w 1316"/>
                <a:gd name="T63" fmla="*/ 48 h 1556"/>
                <a:gd name="T64" fmla="*/ 792 w 1316"/>
                <a:gd name="T65" fmla="*/ 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854" y="0"/>
                  </a:moveTo>
                  <a:lnTo>
                    <a:pt x="918" y="6"/>
                  </a:lnTo>
                  <a:lnTo>
                    <a:pt x="978" y="21"/>
                  </a:lnTo>
                  <a:lnTo>
                    <a:pt x="1036" y="47"/>
                  </a:lnTo>
                  <a:lnTo>
                    <a:pt x="1091" y="76"/>
                  </a:lnTo>
                  <a:lnTo>
                    <a:pt x="1141" y="112"/>
                  </a:lnTo>
                  <a:lnTo>
                    <a:pt x="1188" y="153"/>
                  </a:lnTo>
                  <a:lnTo>
                    <a:pt x="1228" y="196"/>
                  </a:lnTo>
                  <a:lnTo>
                    <a:pt x="1261" y="242"/>
                  </a:lnTo>
                  <a:lnTo>
                    <a:pt x="1287" y="289"/>
                  </a:lnTo>
                  <a:lnTo>
                    <a:pt x="1304" y="338"/>
                  </a:lnTo>
                  <a:lnTo>
                    <a:pt x="1312" y="382"/>
                  </a:lnTo>
                  <a:lnTo>
                    <a:pt x="1316" y="446"/>
                  </a:lnTo>
                  <a:lnTo>
                    <a:pt x="1316" y="508"/>
                  </a:lnTo>
                  <a:lnTo>
                    <a:pt x="1310" y="566"/>
                  </a:lnTo>
                  <a:lnTo>
                    <a:pt x="1300" y="617"/>
                  </a:lnTo>
                  <a:lnTo>
                    <a:pt x="1285" y="663"/>
                  </a:lnTo>
                  <a:lnTo>
                    <a:pt x="1263" y="702"/>
                  </a:lnTo>
                  <a:lnTo>
                    <a:pt x="679" y="1515"/>
                  </a:lnTo>
                  <a:lnTo>
                    <a:pt x="656" y="1538"/>
                  </a:lnTo>
                  <a:lnTo>
                    <a:pt x="631" y="1552"/>
                  </a:lnTo>
                  <a:lnTo>
                    <a:pt x="604" y="1556"/>
                  </a:lnTo>
                  <a:lnTo>
                    <a:pt x="575" y="1552"/>
                  </a:lnTo>
                  <a:lnTo>
                    <a:pt x="547" y="1542"/>
                  </a:lnTo>
                  <a:lnTo>
                    <a:pt x="520" y="1527"/>
                  </a:lnTo>
                  <a:lnTo>
                    <a:pt x="497" y="1505"/>
                  </a:lnTo>
                  <a:lnTo>
                    <a:pt x="478" y="1478"/>
                  </a:lnTo>
                  <a:lnTo>
                    <a:pt x="464" y="1451"/>
                  </a:lnTo>
                  <a:lnTo>
                    <a:pt x="456" y="1418"/>
                  </a:lnTo>
                  <a:lnTo>
                    <a:pt x="456" y="1387"/>
                  </a:lnTo>
                  <a:lnTo>
                    <a:pt x="464" y="1352"/>
                  </a:lnTo>
                  <a:lnTo>
                    <a:pt x="429" y="1358"/>
                  </a:lnTo>
                  <a:lnTo>
                    <a:pt x="396" y="1352"/>
                  </a:lnTo>
                  <a:lnTo>
                    <a:pt x="365" y="1339"/>
                  </a:lnTo>
                  <a:lnTo>
                    <a:pt x="340" y="1315"/>
                  </a:lnTo>
                  <a:lnTo>
                    <a:pt x="320" y="1286"/>
                  </a:lnTo>
                  <a:lnTo>
                    <a:pt x="307" y="1251"/>
                  </a:lnTo>
                  <a:lnTo>
                    <a:pt x="303" y="1216"/>
                  </a:lnTo>
                  <a:lnTo>
                    <a:pt x="307" y="1179"/>
                  </a:lnTo>
                  <a:lnTo>
                    <a:pt x="322" y="1143"/>
                  </a:lnTo>
                  <a:lnTo>
                    <a:pt x="287" y="1154"/>
                  </a:lnTo>
                  <a:lnTo>
                    <a:pt x="253" y="1152"/>
                  </a:lnTo>
                  <a:lnTo>
                    <a:pt x="222" y="1143"/>
                  </a:lnTo>
                  <a:lnTo>
                    <a:pt x="194" y="1125"/>
                  </a:lnTo>
                  <a:lnTo>
                    <a:pt x="171" y="1098"/>
                  </a:lnTo>
                  <a:lnTo>
                    <a:pt x="154" y="1069"/>
                  </a:lnTo>
                  <a:lnTo>
                    <a:pt x="144" y="1034"/>
                  </a:lnTo>
                  <a:lnTo>
                    <a:pt x="142" y="999"/>
                  </a:lnTo>
                  <a:lnTo>
                    <a:pt x="150" y="962"/>
                  </a:lnTo>
                  <a:lnTo>
                    <a:pt x="119" y="968"/>
                  </a:lnTo>
                  <a:lnTo>
                    <a:pt x="90" y="962"/>
                  </a:lnTo>
                  <a:lnTo>
                    <a:pt x="62" y="951"/>
                  </a:lnTo>
                  <a:lnTo>
                    <a:pt x="39" y="931"/>
                  </a:lnTo>
                  <a:lnTo>
                    <a:pt x="20" y="906"/>
                  </a:lnTo>
                  <a:lnTo>
                    <a:pt x="6" y="877"/>
                  </a:lnTo>
                  <a:lnTo>
                    <a:pt x="0" y="846"/>
                  </a:lnTo>
                  <a:lnTo>
                    <a:pt x="0" y="815"/>
                  </a:lnTo>
                  <a:lnTo>
                    <a:pt x="8" y="782"/>
                  </a:lnTo>
                  <a:lnTo>
                    <a:pt x="26" y="751"/>
                  </a:lnTo>
                  <a:lnTo>
                    <a:pt x="417" y="227"/>
                  </a:lnTo>
                  <a:lnTo>
                    <a:pt x="462" y="177"/>
                  </a:lnTo>
                  <a:lnTo>
                    <a:pt x="520" y="130"/>
                  </a:lnTo>
                  <a:lnTo>
                    <a:pt x="584" y="85"/>
                  </a:lnTo>
                  <a:lnTo>
                    <a:pt x="656" y="48"/>
                  </a:lnTo>
                  <a:lnTo>
                    <a:pt x="730" y="17"/>
                  </a:lnTo>
                  <a:lnTo>
                    <a:pt x="792" y="4"/>
                  </a:lnTo>
                  <a:lnTo>
                    <a:pt x="854"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 name="Freeform 3749"/>
            <p:cNvSpPr>
              <a:spLocks/>
            </p:cNvSpPr>
            <p:nvPr/>
          </p:nvSpPr>
          <p:spPr bwMode="auto">
            <a:xfrm>
              <a:off x="18413899" y="1702814"/>
              <a:ext cx="4425950" cy="6156325"/>
            </a:xfrm>
            <a:custGeom>
              <a:avLst/>
              <a:gdLst>
                <a:gd name="T0" fmla="*/ 2590 w 2788"/>
                <a:gd name="T1" fmla="*/ 0 h 3878"/>
                <a:gd name="T2" fmla="*/ 2788 w 2788"/>
                <a:gd name="T3" fmla="*/ 0 h 3878"/>
                <a:gd name="T4" fmla="*/ 2788 w 2788"/>
                <a:gd name="T5" fmla="*/ 1017 h 3878"/>
                <a:gd name="T6" fmla="*/ 644 w 2788"/>
                <a:gd name="T7" fmla="*/ 3878 h 3878"/>
                <a:gd name="T8" fmla="*/ 609 w 2788"/>
                <a:gd name="T9" fmla="*/ 3802 h 3878"/>
                <a:gd name="T10" fmla="*/ 567 w 2788"/>
                <a:gd name="T11" fmla="*/ 3733 h 3878"/>
                <a:gd name="T12" fmla="*/ 516 w 2788"/>
                <a:gd name="T13" fmla="*/ 3669 h 3878"/>
                <a:gd name="T14" fmla="*/ 460 w 2788"/>
                <a:gd name="T15" fmla="*/ 3612 h 3878"/>
                <a:gd name="T16" fmla="*/ 394 w 2788"/>
                <a:gd name="T17" fmla="*/ 3564 h 3878"/>
                <a:gd name="T18" fmla="*/ 324 w 2788"/>
                <a:gd name="T19" fmla="*/ 3523 h 3878"/>
                <a:gd name="T20" fmla="*/ 250 w 2788"/>
                <a:gd name="T21" fmla="*/ 3492 h 3878"/>
                <a:gd name="T22" fmla="*/ 171 w 2788"/>
                <a:gd name="T23" fmla="*/ 3471 h 3878"/>
                <a:gd name="T24" fmla="*/ 88 w 2788"/>
                <a:gd name="T25" fmla="*/ 3459 h 3878"/>
                <a:gd name="T26" fmla="*/ 0 w 2788"/>
                <a:gd name="T27" fmla="*/ 3457 h 3878"/>
                <a:gd name="T28" fmla="*/ 2590 w 2788"/>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8" h="3878">
                  <a:moveTo>
                    <a:pt x="2590" y="0"/>
                  </a:moveTo>
                  <a:lnTo>
                    <a:pt x="2788" y="0"/>
                  </a:lnTo>
                  <a:lnTo>
                    <a:pt x="2788" y="1017"/>
                  </a:lnTo>
                  <a:lnTo>
                    <a:pt x="644" y="3878"/>
                  </a:lnTo>
                  <a:lnTo>
                    <a:pt x="609" y="3802"/>
                  </a:lnTo>
                  <a:lnTo>
                    <a:pt x="567" y="3733"/>
                  </a:lnTo>
                  <a:lnTo>
                    <a:pt x="516" y="3669"/>
                  </a:lnTo>
                  <a:lnTo>
                    <a:pt x="460" y="3612"/>
                  </a:lnTo>
                  <a:lnTo>
                    <a:pt x="394" y="3564"/>
                  </a:lnTo>
                  <a:lnTo>
                    <a:pt x="324" y="3523"/>
                  </a:lnTo>
                  <a:lnTo>
                    <a:pt x="250" y="3492"/>
                  </a:lnTo>
                  <a:lnTo>
                    <a:pt x="171" y="3471"/>
                  </a:lnTo>
                  <a:lnTo>
                    <a:pt x="88" y="3459"/>
                  </a:lnTo>
                  <a:lnTo>
                    <a:pt x="0" y="3457"/>
                  </a:lnTo>
                  <a:lnTo>
                    <a:pt x="2590"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3" name="Freeform 3750"/>
            <p:cNvSpPr>
              <a:spLocks/>
            </p:cNvSpPr>
            <p:nvPr/>
          </p:nvSpPr>
          <p:spPr bwMode="auto">
            <a:xfrm>
              <a:off x="18201174" y="7255889"/>
              <a:ext cx="1162050" cy="923925"/>
            </a:xfrm>
            <a:custGeom>
              <a:avLst/>
              <a:gdLst>
                <a:gd name="T0" fmla="*/ 140 w 732"/>
                <a:gd name="T1" fmla="*/ 0 h 582"/>
                <a:gd name="T2" fmla="*/ 220 w 732"/>
                <a:gd name="T3" fmla="*/ 6 h 582"/>
                <a:gd name="T4" fmla="*/ 295 w 732"/>
                <a:gd name="T5" fmla="*/ 19 h 582"/>
                <a:gd name="T6" fmla="*/ 367 w 732"/>
                <a:gd name="T7" fmla="*/ 43 h 582"/>
                <a:gd name="T8" fmla="*/ 437 w 732"/>
                <a:gd name="T9" fmla="*/ 74 h 582"/>
                <a:gd name="T10" fmla="*/ 501 w 732"/>
                <a:gd name="T11" fmla="*/ 112 h 582"/>
                <a:gd name="T12" fmla="*/ 559 w 732"/>
                <a:gd name="T13" fmla="*/ 159 h 582"/>
                <a:gd name="T14" fmla="*/ 613 w 732"/>
                <a:gd name="T15" fmla="*/ 211 h 582"/>
                <a:gd name="T16" fmla="*/ 660 w 732"/>
                <a:gd name="T17" fmla="*/ 271 h 582"/>
                <a:gd name="T18" fmla="*/ 699 w 732"/>
                <a:gd name="T19" fmla="*/ 335 h 582"/>
                <a:gd name="T20" fmla="*/ 732 w 732"/>
                <a:gd name="T21" fmla="*/ 405 h 582"/>
                <a:gd name="T22" fmla="*/ 600 w 732"/>
                <a:gd name="T23" fmla="*/ 582 h 582"/>
                <a:gd name="T24" fmla="*/ 567 w 732"/>
                <a:gd name="T25" fmla="*/ 510 h 582"/>
                <a:gd name="T26" fmla="*/ 528 w 732"/>
                <a:gd name="T27" fmla="*/ 446 h 582"/>
                <a:gd name="T28" fmla="*/ 481 w 732"/>
                <a:gd name="T29" fmla="*/ 386 h 582"/>
                <a:gd name="T30" fmla="*/ 427 w 732"/>
                <a:gd name="T31" fmla="*/ 334 h 582"/>
                <a:gd name="T32" fmla="*/ 367 w 732"/>
                <a:gd name="T33" fmla="*/ 287 h 582"/>
                <a:gd name="T34" fmla="*/ 301 w 732"/>
                <a:gd name="T35" fmla="*/ 250 h 582"/>
                <a:gd name="T36" fmla="*/ 231 w 732"/>
                <a:gd name="T37" fmla="*/ 221 h 582"/>
                <a:gd name="T38" fmla="*/ 158 w 732"/>
                <a:gd name="T39" fmla="*/ 200 h 582"/>
                <a:gd name="T40" fmla="*/ 80 w 732"/>
                <a:gd name="T41" fmla="*/ 190 h 582"/>
                <a:gd name="T42" fmla="*/ 0 w 732"/>
                <a:gd name="T43" fmla="*/ 188 h 582"/>
                <a:gd name="T44" fmla="*/ 140 w 732"/>
                <a:gd name="T4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2">
                  <a:moveTo>
                    <a:pt x="140" y="0"/>
                  </a:moveTo>
                  <a:lnTo>
                    <a:pt x="220" y="6"/>
                  </a:lnTo>
                  <a:lnTo>
                    <a:pt x="295" y="19"/>
                  </a:lnTo>
                  <a:lnTo>
                    <a:pt x="367" y="43"/>
                  </a:lnTo>
                  <a:lnTo>
                    <a:pt x="437" y="74"/>
                  </a:lnTo>
                  <a:lnTo>
                    <a:pt x="501" y="112"/>
                  </a:lnTo>
                  <a:lnTo>
                    <a:pt x="559" y="159"/>
                  </a:lnTo>
                  <a:lnTo>
                    <a:pt x="613" y="211"/>
                  </a:lnTo>
                  <a:lnTo>
                    <a:pt x="660" y="271"/>
                  </a:lnTo>
                  <a:lnTo>
                    <a:pt x="699" y="335"/>
                  </a:lnTo>
                  <a:lnTo>
                    <a:pt x="732" y="405"/>
                  </a:lnTo>
                  <a:lnTo>
                    <a:pt x="600" y="582"/>
                  </a:lnTo>
                  <a:lnTo>
                    <a:pt x="567" y="510"/>
                  </a:lnTo>
                  <a:lnTo>
                    <a:pt x="528" y="446"/>
                  </a:lnTo>
                  <a:lnTo>
                    <a:pt x="481" y="386"/>
                  </a:lnTo>
                  <a:lnTo>
                    <a:pt x="427" y="334"/>
                  </a:lnTo>
                  <a:lnTo>
                    <a:pt x="367" y="287"/>
                  </a:lnTo>
                  <a:lnTo>
                    <a:pt x="301" y="250"/>
                  </a:lnTo>
                  <a:lnTo>
                    <a:pt x="231" y="221"/>
                  </a:lnTo>
                  <a:lnTo>
                    <a:pt x="158" y="200"/>
                  </a:lnTo>
                  <a:lnTo>
                    <a:pt x="80" y="190"/>
                  </a:lnTo>
                  <a:lnTo>
                    <a:pt x="0" y="188"/>
                  </a:lnTo>
                  <a:lnTo>
                    <a:pt x="14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4" name="Freeform 3751"/>
            <p:cNvSpPr>
              <a:spLocks/>
            </p:cNvSpPr>
            <p:nvPr/>
          </p:nvSpPr>
          <p:spPr bwMode="auto">
            <a:xfrm>
              <a:off x="19048899" y="2306064"/>
              <a:ext cx="3790950" cy="5553075"/>
            </a:xfrm>
            <a:custGeom>
              <a:avLst/>
              <a:gdLst>
                <a:gd name="T0" fmla="*/ 2388 w 2388"/>
                <a:gd name="T1" fmla="*/ 0 h 3498"/>
                <a:gd name="T2" fmla="*/ 2388 w 2388"/>
                <a:gd name="T3" fmla="*/ 637 h 3498"/>
                <a:gd name="T4" fmla="*/ 244 w 2388"/>
                <a:gd name="T5" fmla="*/ 3498 h 3498"/>
                <a:gd name="T6" fmla="*/ 211 w 2388"/>
                <a:gd name="T7" fmla="*/ 3424 h 3498"/>
                <a:gd name="T8" fmla="*/ 169 w 2388"/>
                <a:gd name="T9" fmla="*/ 3355 h 3498"/>
                <a:gd name="T10" fmla="*/ 120 w 2388"/>
                <a:gd name="T11" fmla="*/ 3290 h 3498"/>
                <a:gd name="T12" fmla="*/ 62 w 2388"/>
                <a:gd name="T13" fmla="*/ 3236 h 3498"/>
                <a:gd name="T14" fmla="*/ 0 w 2388"/>
                <a:gd name="T15" fmla="*/ 3188 h 3498"/>
                <a:gd name="T16" fmla="*/ 2388 w 2388"/>
                <a:gd name="T17" fmla="*/ 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8" h="3498">
                  <a:moveTo>
                    <a:pt x="2388" y="0"/>
                  </a:moveTo>
                  <a:lnTo>
                    <a:pt x="2388" y="637"/>
                  </a:lnTo>
                  <a:lnTo>
                    <a:pt x="244" y="3498"/>
                  </a:lnTo>
                  <a:lnTo>
                    <a:pt x="211" y="3424"/>
                  </a:lnTo>
                  <a:lnTo>
                    <a:pt x="169" y="3355"/>
                  </a:lnTo>
                  <a:lnTo>
                    <a:pt x="120" y="3290"/>
                  </a:lnTo>
                  <a:lnTo>
                    <a:pt x="62" y="3236"/>
                  </a:lnTo>
                  <a:lnTo>
                    <a:pt x="0" y="3188"/>
                  </a:lnTo>
                  <a:lnTo>
                    <a:pt x="2388"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5" name="Freeform 3753"/>
            <p:cNvSpPr>
              <a:spLocks/>
            </p:cNvSpPr>
            <p:nvPr/>
          </p:nvSpPr>
          <p:spPr bwMode="auto">
            <a:xfrm>
              <a:off x="18607574" y="5214364"/>
              <a:ext cx="2470150" cy="2087563"/>
            </a:xfrm>
            <a:custGeom>
              <a:avLst/>
              <a:gdLst>
                <a:gd name="T0" fmla="*/ 509 w 1556"/>
                <a:gd name="T1" fmla="*/ 0 h 1315"/>
                <a:gd name="T2" fmla="*/ 617 w 1556"/>
                <a:gd name="T3" fmla="*/ 15 h 1315"/>
                <a:gd name="T4" fmla="*/ 703 w 1556"/>
                <a:gd name="T5" fmla="*/ 52 h 1315"/>
                <a:gd name="T6" fmla="*/ 1537 w 1556"/>
                <a:gd name="T7" fmla="*/ 659 h 1315"/>
                <a:gd name="T8" fmla="*/ 1556 w 1556"/>
                <a:gd name="T9" fmla="*/ 712 h 1315"/>
                <a:gd name="T10" fmla="*/ 1543 w 1556"/>
                <a:gd name="T11" fmla="*/ 768 h 1315"/>
                <a:gd name="T12" fmla="*/ 1504 w 1556"/>
                <a:gd name="T13" fmla="*/ 818 h 1315"/>
                <a:gd name="T14" fmla="*/ 1450 w 1556"/>
                <a:gd name="T15" fmla="*/ 851 h 1315"/>
                <a:gd name="T16" fmla="*/ 1386 w 1556"/>
                <a:gd name="T17" fmla="*/ 861 h 1315"/>
                <a:gd name="T18" fmla="*/ 1358 w 1556"/>
                <a:gd name="T19" fmla="*/ 886 h 1315"/>
                <a:gd name="T20" fmla="*/ 1337 w 1556"/>
                <a:gd name="T21" fmla="*/ 950 h 1315"/>
                <a:gd name="T22" fmla="*/ 1285 w 1556"/>
                <a:gd name="T23" fmla="*/ 995 h 1315"/>
                <a:gd name="T24" fmla="*/ 1215 w 1556"/>
                <a:gd name="T25" fmla="*/ 1012 h 1315"/>
                <a:gd name="T26" fmla="*/ 1143 w 1556"/>
                <a:gd name="T27" fmla="*/ 993 h 1315"/>
                <a:gd name="T28" fmla="*/ 1153 w 1556"/>
                <a:gd name="T29" fmla="*/ 1063 h 1315"/>
                <a:gd name="T30" fmla="*/ 1124 w 1556"/>
                <a:gd name="T31" fmla="*/ 1121 h 1315"/>
                <a:gd name="T32" fmla="*/ 1069 w 1556"/>
                <a:gd name="T33" fmla="*/ 1162 h 1315"/>
                <a:gd name="T34" fmla="*/ 1000 w 1556"/>
                <a:gd name="T35" fmla="*/ 1173 h 1315"/>
                <a:gd name="T36" fmla="*/ 967 w 1556"/>
                <a:gd name="T37" fmla="*/ 1197 h 1315"/>
                <a:gd name="T38" fmla="*/ 949 w 1556"/>
                <a:gd name="T39" fmla="*/ 1253 h 1315"/>
                <a:gd name="T40" fmla="*/ 906 w 1556"/>
                <a:gd name="T41" fmla="*/ 1296 h 1315"/>
                <a:gd name="T42" fmla="*/ 846 w 1556"/>
                <a:gd name="T43" fmla="*/ 1315 h 1315"/>
                <a:gd name="T44" fmla="*/ 782 w 1556"/>
                <a:gd name="T45" fmla="*/ 1307 h 1315"/>
                <a:gd name="T46" fmla="*/ 227 w 1556"/>
                <a:gd name="T47" fmla="*/ 898 h 1315"/>
                <a:gd name="T48" fmla="*/ 128 w 1556"/>
                <a:gd name="T49" fmla="*/ 795 h 1315"/>
                <a:gd name="T50" fmla="*/ 47 w 1556"/>
                <a:gd name="T51" fmla="*/ 659 h 1315"/>
                <a:gd name="T52" fmla="*/ 2 w 1556"/>
                <a:gd name="T53" fmla="*/ 523 h 1315"/>
                <a:gd name="T54" fmla="*/ 6 w 1556"/>
                <a:gd name="T55" fmla="*/ 399 h 1315"/>
                <a:gd name="T56" fmla="*/ 45 w 1556"/>
                <a:gd name="T57" fmla="*/ 279 h 1315"/>
                <a:gd name="T58" fmla="*/ 113 w 1556"/>
                <a:gd name="T59" fmla="*/ 174 h 1315"/>
                <a:gd name="T60" fmla="*/ 196 w 1556"/>
                <a:gd name="T61" fmla="*/ 87 h 1315"/>
                <a:gd name="T62" fmla="*/ 290 w 1556"/>
                <a:gd name="T63" fmla="*/ 29 h 1315"/>
                <a:gd name="T64" fmla="*/ 383 w 1556"/>
                <a:gd name="T65" fmla="*/ 3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447" y="0"/>
                  </a:moveTo>
                  <a:lnTo>
                    <a:pt x="509" y="0"/>
                  </a:lnTo>
                  <a:lnTo>
                    <a:pt x="565" y="5"/>
                  </a:lnTo>
                  <a:lnTo>
                    <a:pt x="617" y="15"/>
                  </a:lnTo>
                  <a:lnTo>
                    <a:pt x="664" y="31"/>
                  </a:lnTo>
                  <a:lnTo>
                    <a:pt x="703" y="52"/>
                  </a:lnTo>
                  <a:lnTo>
                    <a:pt x="1516" y="636"/>
                  </a:lnTo>
                  <a:lnTo>
                    <a:pt x="1537" y="659"/>
                  </a:lnTo>
                  <a:lnTo>
                    <a:pt x="1551" y="684"/>
                  </a:lnTo>
                  <a:lnTo>
                    <a:pt x="1556" y="712"/>
                  </a:lnTo>
                  <a:lnTo>
                    <a:pt x="1552" y="741"/>
                  </a:lnTo>
                  <a:lnTo>
                    <a:pt x="1543" y="768"/>
                  </a:lnTo>
                  <a:lnTo>
                    <a:pt x="1525" y="795"/>
                  </a:lnTo>
                  <a:lnTo>
                    <a:pt x="1504" y="818"/>
                  </a:lnTo>
                  <a:lnTo>
                    <a:pt x="1479" y="838"/>
                  </a:lnTo>
                  <a:lnTo>
                    <a:pt x="1450" y="851"/>
                  </a:lnTo>
                  <a:lnTo>
                    <a:pt x="1419" y="859"/>
                  </a:lnTo>
                  <a:lnTo>
                    <a:pt x="1386" y="861"/>
                  </a:lnTo>
                  <a:lnTo>
                    <a:pt x="1353" y="851"/>
                  </a:lnTo>
                  <a:lnTo>
                    <a:pt x="1358" y="886"/>
                  </a:lnTo>
                  <a:lnTo>
                    <a:pt x="1353" y="919"/>
                  </a:lnTo>
                  <a:lnTo>
                    <a:pt x="1337" y="950"/>
                  </a:lnTo>
                  <a:lnTo>
                    <a:pt x="1314" y="975"/>
                  </a:lnTo>
                  <a:lnTo>
                    <a:pt x="1285" y="995"/>
                  </a:lnTo>
                  <a:lnTo>
                    <a:pt x="1252" y="1008"/>
                  </a:lnTo>
                  <a:lnTo>
                    <a:pt x="1215" y="1012"/>
                  </a:lnTo>
                  <a:lnTo>
                    <a:pt x="1178" y="1008"/>
                  </a:lnTo>
                  <a:lnTo>
                    <a:pt x="1143" y="993"/>
                  </a:lnTo>
                  <a:lnTo>
                    <a:pt x="1153" y="1028"/>
                  </a:lnTo>
                  <a:lnTo>
                    <a:pt x="1153" y="1063"/>
                  </a:lnTo>
                  <a:lnTo>
                    <a:pt x="1143" y="1094"/>
                  </a:lnTo>
                  <a:lnTo>
                    <a:pt x="1124" y="1121"/>
                  </a:lnTo>
                  <a:lnTo>
                    <a:pt x="1098" y="1144"/>
                  </a:lnTo>
                  <a:lnTo>
                    <a:pt x="1069" y="1162"/>
                  </a:lnTo>
                  <a:lnTo>
                    <a:pt x="1034" y="1171"/>
                  </a:lnTo>
                  <a:lnTo>
                    <a:pt x="1000" y="1173"/>
                  </a:lnTo>
                  <a:lnTo>
                    <a:pt x="963" y="1166"/>
                  </a:lnTo>
                  <a:lnTo>
                    <a:pt x="967" y="1197"/>
                  </a:lnTo>
                  <a:lnTo>
                    <a:pt x="963" y="1226"/>
                  </a:lnTo>
                  <a:lnTo>
                    <a:pt x="949" y="1253"/>
                  </a:lnTo>
                  <a:lnTo>
                    <a:pt x="932" y="1276"/>
                  </a:lnTo>
                  <a:lnTo>
                    <a:pt x="906" y="1296"/>
                  </a:lnTo>
                  <a:lnTo>
                    <a:pt x="877" y="1309"/>
                  </a:lnTo>
                  <a:lnTo>
                    <a:pt x="846" y="1315"/>
                  </a:lnTo>
                  <a:lnTo>
                    <a:pt x="813" y="1315"/>
                  </a:lnTo>
                  <a:lnTo>
                    <a:pt x="782" y="1307"/>
                  </a:lnTo>
                  <a:lnTo>
                    <a:pt x="749" y="1290"/>
                  </a:lnTo>
                  <a:lnTo>
                    <a:pt x="227" y="898"/>
                  </a:lnTo>
                  <a:lnTo>
                    <a:pt x="177" y="853"/>
                  </a:lnTo>
                  <a:lnTo>
                    <a:pt x="128" y="795"/>
                  </a:lnTo>
                  <a:lnTo>
                    <a:pt x="86" y="731"/>
                  </a:lnTo>
                  <a:lnTo>
                    <a:pt x="47" y="659"/>
                  </a:lnTo>
                  <a:lnTo>
                    <a:pt x="18" y="585"/>
                  </a:lnTo>
                  <a:lnTo>
                    <a:pt x="2" y="523"/>
                  </a:lnTo>
                  <a:lnTo>
                    <a:pt x="0" y="461"/>
                  </a:lnTo>
                  <a:lnTo>
                    <a:pt x="6" y="399"/>
                  </a:lnTo>
                  <a:lnTo>
                    <a:pt x="22" y="337"/>
                  </a:lnTo>
                  <a:lnTo>
                    <a:pt x="45" y="279"/>
                  </a:lnTo>
                  <a:lnTo>
                    <a:pt x="76" y="225"/>
                  </a:lnTo>
                  <a:lnTo>
                    <a:pt x="113" y="174"/>
                  </a:lnTo>
                  <a:lnTo>
                    <a:pt x="152" y="128"/>
                  </a:lnTo>
                  <a:lnTo>
                    <a:pt x="196" y="87"/>
                  </a:lnTo>
                  <a:lnTo>
                    <a:pt x="243" y="54"/>
                  </a:lnTo>
                  <a:lnTo>
                    <a:pt x="290" y="29"/>
                  </a:lnTo>
                  <a:lnTo>
                    <a:pt x="336" y="11"/>
                  </a:lnTo>
                  <a:lnTo>
                    <a:pt x="383" y="3"/>
                  </a:lnTo>
                  <a:lnTo>
                    <a:pt x="447"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6" name="Freeform 3755"/>
            <p:cNvSpPr>
              <a:spLocks/>
            </p:cNvSpPr>
            <p:nvPr/>
          </p:nvSpPr>
          <p:spPr bwMode="auto">
            <a:xfrm>
              <a:off x="12676674" y="1702814"/>
              <a:ext cx="6132513" cy="4154488"/>
            </a:xfrm>
            <a:custGeom>
              <a:avLst/>
              <a:gdLst>
                <a:gd name="T0" fmla="*/ 0 w 3863"/>
                <a:gd name="T1" fmla="*/ 0 h 2617"/>
                <a:gd name="T2" fmla="*/ 1228 w 3863"/>
                <a:gd name="T3" fmla="*/ 0 h 2617"/>
                <a:gd name="T4" fmla="*/ 3863 w 3863"/>
                <a:gd name="T5" fmla="*/ 1973 h 2617"/>
                <a:gd name="T6" fmla="*/ 3787 w 3863"/>
                <a:gd name="T7" fmla="*/ 2008 h 2617"/>
                <a:gd name="T8" fmla="*/ 3717 w 3863"/>
                <a:gd name="T9" fmla="*/ 2051 h 2617"/>
                <a:gd name="T10" fmla="*/ 3653 w 3863"/>
                <a:gd name="T11" fmla="*/ 2101 h 2617"/>
                <a:gd name="T12" fmla="*/ 3597 w 3863"/>
                <a:gd name="T13" fmla="*/ 2157 h 2617"/>
                <a:gd name="T14" fmla="*/ 3548 w 3863"/>
                <a:gd name="T15" fmla="*/ 2223 h 2617"/>
                <a:gd name="T16" fmla="*/ 3508 w 3863"/>
                <a:gd name="T17" fmla="*/ 2293 h 2617"/>
                <a:gd name="T18" fmla="*/ 3475 w 3863"/>
                <a:gd name="T19" fmla="*/ 2367 h 2617"/>
                <a:gd name="T20" fmla="*/ 3453 w 3863"/>
                <a:gd name="T21" fmla="*/ 2446 h 2617"/>
                <a:gd name="T22" fmla="*/ 3442 w 3863"/>
                <a:gd name="T23" fmla="*/ 2530 h 2617"/>
                <a:gd name="T24" fmla="*/ 3442 w 3863"/>
                <a:gd name="T25" fmla="*/ 2617 h 2617"/>
                <a:gd name="T26" fmla="*/ 0 w 3863"/>
                <a:gd name="T27" fmla="*/ 39 h 2617"/>
                <a:gd name="T28" fmla="*/ 0 w 3863"/>
                <a:gd name="T29" fmla="*/ 0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7">
                  <a:moveTo>
                    <a:pt x="0" y="0"/>
                  </a:moveTo>
                  <a:lnTo>
                    <a:pt x="1228" y="0"/>
                  </a:lnTo>
                  <a:lnTo>
                    <a:pt x="3863" y="1973"/>
                  </a:lnTo>
                  <a:lnTo>
                    <a:pt x="3787" y="2008"/>
                  </a:lnTo>
                  <a:lnTo>
                    <a:pt x="3717" y="2051"/>
                  </a:lnTo>
                  <a:lnTo>
                    <a:pt x="3653" y="2101"/>
                  </a:lnTo>
                  <a:lnTo>
                    <a:pt x="3597" y="2157"/>
                  </a:lnTo>
                  <a:lnTo>
                    <a:pt x="3548" y="2223"/>
                  </a:lnTo>
                  <a:lnTo>
                    <a:pt x="3508" y="2293"/>
                  </a:lnTo>
                  <a:lnTo>
                    <a:pt x="3475" y="2367"/>
                  </a:lnTo>
                  <a:lnTo>
                    <a:pt x="3453" y="2446"/>
                  </a:lnTo>
                  <a:lnTo>
                    <a:pt x="3442" y="2530"/>
                  </a:lnTo>
                  <a:lnTo>
                    <a:pt x="3442" y="2617"/>
                  </a:lnTo>
                  <a:lnTo>
                    <a:pt x="0" y="39"/>
                  </a:lnTo>
                  <a:lnTo>
                    <a:pt x="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7" name="Freeform 3756"/>
            <p:cNvSpPr>
              <a:spLocks/>
            </p:cNvSpPr>
            <p:nvPr/>
          </p:nvSpPr>
          <p:spPr bwMode="auto">
            <a:xfrm>
              <a:off x="18204349" y="4909564"/>
              <a:ext cx="920750" cy="1163638"/>
            </a:xfrm>
            <a:custGeom>
              <a:avLst/>
              <a:gdLst>
                <a:gd name="T0" fmla="*/ 406 w 580"/>
                <a:gd name="T1" fmla="*/ 0 h 733"/>
                <a:gd name="T2" fmla="*/ 580 w 580"/>
                <a:gd name="T3" fmla="*/ 131 h 733"/>
                <a:gd name="T4" fmla="*/ 511 w 580"/>
                <a:gd name="T5" fmla="*/ 164 h 733"/>
                <a:gd name="T6" fmla="*/ 445 w 580"/>
                <a:gd name="T7" fmla="*/ 203 h 733"/>
                <a:gd name="T8" fmla="*/ 386 w 580"/>
                <a:gd name="T9" fmla="*/ 250 h 733"/>
                <a:gd name="T10" fmla="*/ 334 w 580"/>
                <a:gd name="T11" fmla="*/ 304 h 733"/>
                <a:gd name="T12" fmla="*/ 287 w 580"/>
                <a:gd name="T13" fmla="*/ 364 h 733"/>
                <a:gd name="T14" fmla="*/ 251 w 580"/>
                <a:gd name="T15" fmla="*/ 430 h 733"/>
                <a:gd name="T16" fmla="*/ 221 w 580"/>
                <a:gd name="T17" fmla="*/ 500 h 733"/>
                <a:gd name="T18" fmla="*/ 200 w 580"/>
                <a:gd name="T19" fmla="*/ 574 h 733"/>
                <a:gd name="T20" fmla="*/ 188 w 580"/>
                <a:gd name="T21" fmla="*/ 651 h 733"/>
                <a:gd name="T22" fmla="*/ 188 w 580"/>
                <a:gd name="T23" fmla="*/ 733 h 733"/>
                <a:gd name="T24" fmla="*/ 0 w 580"/>
                <a:gd name="T25" fmla="*/ 591 h 733"/>
                <a:gd name="T26" fmla="*/ 6 w 580"/>
                <a:gd name="T27" fmla="*/ 512 h 733"/>
                <a:gd name="T28" fmla="*/ 20 w 580"/>
                <a:gd name="T29" fmla="*/ 436 h 733"/>
                <a:gd name="T30" fmla="*/ 43 w 580"/>
                <a:gd name="T31" fmla="*/ 364 h 733"/>
                <a:gd name="T32" fmla="*/ 74 w 580"/>
                <a:gd name="T33" fmla="*/ 294 h 733"/>
                <a:gd name="T34" fmla="*/ 113 w 580"/>
                <a:gd name="T35" fmla="*/ 230 h 733"/>
                <a:gd name="T36" fmla="*/ 159 w 580"/>
                <a:gd name="T37" fmla="*/ 172 h 733"/>
                <a:gd name="T38" fmla="*/ 212 w 580"/>
                <a:gd name="T39" fmla="*/ 118 h 733"/>
                <a:gd name="T40" fmla="*/ 270 w 580"/>
                <a:gd name="T41" fmla="*/ 71 h 733"/>
                <a:gd name="T42" fmla="*/ 336 w 580"/>
                <a:gd name="T43" fmla="*/ 33 h 733"/>
                <a:gd name="T44" fmla="*/ 406 w 580"/>
                <a:gd name="T4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3">
                  <a:moveTo>
                    <a:pt x="406" y="0"/>
                  </a:moveTo>
                  <a:lnTo>
                    <a:pt x="580" y="131"/>
                  </a:lnTo>
                  <a:lnTo>
                    <a:pt x="511" y="164"/>
                  </a:lnTo>
                  <a:lnTo>
                    <a:pt x="445" y="203"/>
                  </a:lnTo>
                  <a:lnTo>
                    <a:pt x="386" y="250"/>
                  </a:lnTo>
                  <a:lnTo>
                    <a:pt x="334" y="304"/>
                  </a:lnTo>
                  <a:lnTo>
                    <a:pt x="287" y="364"/>
                  </a:lnTo>
                  <a:lnTo>
                    <a:pt x="251" y="430"/>
                  </a:lnTo>
                  <a:lnTo>
                    <a:pt x="221" y="500"/>
                  </a:lnTo>
                  <a:lnTo>
                    <a:pt x="200" y="574"/>
                  </a:lnTo>
                  <a:lnTo>
                    <a:pt x="188" y="651"/>
                  </a:lnTo>
                  <a:lnTo>
                    <a:pt x="188" y="733"/>
                  </a:lnTo>
                  <a:lnTo>
                    <a:pt x="0" y="591"/>
                  </a:lnTo>
                  <a:lnTo>
                    <a:pt x="6" y="512"/>
                  </a:lnTo>
                  <a:lnTo>
                    <a:pt x="20" y="436"/>
                  </a:lnTo>
                  <a:lnTo>
                    <a:pt x="43" y="364"/>
                  </a:lnTo>
                  <a:lnTo>
                    <a:pt x="74" y="294"/>
                  </a:lnTo>
                  <a:lnTo>
                    <a:pt x="113" y="230"/>
                  </a:lnTo>
                  <a:lnTo>
                    <a:pt x="159" y="172"/>
                  </a:lnTo>
                  <a:lnTo>
                    <a:pt x="212" y="118"/>
                  </a:lnTo>
                  <a:lnTo>
                    <a:pt x="270" y="71"/>
                  </a:lnTo>
                  <a:lnTo>
                    <a:pt x="336" y="33"/>
                  </a:lnTo>
                  <a:lnTo>
                    <a:pt x="406"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8" name="Freeform 3758"/>
            <p:cNvSpPr>
              <a:spLocks/>
            </p:cNvSpPr>
            <p:nvPr/>
          </p:nvSpPr>
          <p:spPr bwMode="auto">
            <a:xfrm>
              <a:off x="18750449" y="5214364"/>
              <a:ext cx="2327275" cy="1606550"/>
            </a:xfrm>
            <a:custGeom>
              <a:avLst/>
              <a:gdLst>
                <a:gd name="T0" fmla="*/ 357 w 1466"/>
                <a:gd name="T1" fmla="*/ 0 h 1012"/>
                <a:gd name="T2" fmla="*/ 419 w 1466"/>
                <a:gd name="T3" fmla="*/ 0 h 1012"/>
                <a:gd name="T4" fmla="*/ 475 w 1466"/>
                <a:gd name="T5" fmla="*/ 5 h 1012"/>
                <a:gd name="T6" fmla="*/ 527 w 1466"/>
                <a:gd name="T7" fmla="*/ 15 h 1012"/>
                <a:gd name="T8" fmla="*/ 574 w 1466"/>
                <a:gd name="T9" fmla="*/ 31 h 1012"/>
                <a:gd name="T10" fmla="*/ 613 w 1466"/>
                <a:gd name="T11" fmla="*/ 52 h 1012"/>
                <a:gd name="T12" fmla="*/ 1426 w 1466"/>
                <a:gd name="T13" fmla="*/ 636 h 1012"/>
                <a:gd name="T14" fmla="*/ 1447 w 1466"/>
                <a:gd name="T15" fmla="*/ 659 h 1012"/>
                <a:gd name="T16" fmla="*/ 1461 w 1466"/>
                <a:gd name="T17" fmla="*/ 684 h 1012"/>
                <a:gd name="T18" fmla="*/ 1466 w 1466"/>
                <a:gd name="T19" fmla="*/ 712 h 1012"/>
                <a:gd name="T20" fmla="*/ 1462 w 1466"/>
                <a:gd name="T21" fmla="*/ 741 h 1012"/>
                <a:gd name="T22" fmla="*/ 1453 w 1466"/>
                <a:gd name="T23" fmla="*/ 768 h 1012"/>
                <a:gd name="T24" fmla="*/ 1435 w 1466"/>
                <a:gd name="T25" fmla="*/ 795 h 1012"/>
                <a:gd name="T26" fmla="*/ 1414 w 1466"/>
                <a:gd name="T27" fmla="*/ 818 h 1012"/>
                <a:gd name="T28" fmla="*/ 1389 w 1466"/>
                <a:gd name="T29" fmla="*/ 838 h 1012"/>
                <a:gd name="T30" fmla="*/ 1360 w 1466"/>
                <a:gd name="T31" fmla="*/ 851 h 1012"/>
                <a:gd name="T32" fmla="*/ 1329 w 1466"/>
                <a:gd name="T33" fmla="*/ 859 h 1012"/>
                <a:gd name="T34" fmla="*/ 1296 w 1466"/>
                <a:gd name="T35" fmla="*/ 861 h 1012"/>
                <a:gd name="T36" fmla="*/ 1263 w 1466"/>
                <a:gd name="T37" fmla="*/ 851 h 1012"/>
                <a:gd name="T38" fmla="*/ 1268 w 1466"/>
                <a:gd name="T39" fmla="*/ 886 h 1012"/>
                <a:gd name="T40" fmla="*/ 1263 w 1466"/>
                <a:gd name="T41" fmla="*/ 919 h 1012"/>
                <a:gd name="T42" fmla="*/ 1247 w 1466"/>
                <a:gd name="T43" fmla="*/ 950 h 1012"/>
                <a:gd name="T44" fmla="*/ 1224 w 1466"/>
                <a:gd name="T45" fmla="*/ 975 h 1012"/>
                <a:gd name="T46" fmla="*/ 1195 w 1466"/>
                <a:gd name="T47" fmla="*/ 995 h 1012"/>
                <a:gd name="T48" fmla="*/ 1162 w 1466"/>
                <a:gd name="T49" fmla="*/ 1008 h 1012"/>
                <a:gd name="T50" fmla="*/ 1125 w 1466"/>
                <a:gd name="T51" fmla="*/ 1012 h 1012"/>
                <a:gd name="T52" fmla="*/ 1088 w 1466"/>
                <a:gd name="T53" fmla="*/ 1008 h 1012"/>
                <a:gd name="T54" fmla="*/ 1053 w 1466"/>
                <a:gd name="T55" fmla="*/ 993 h 1012"/>
                <a:gd name="T56" fmla="*/ 1053 w 1466"/>
                <a:gd name="T57" fmla="*/ 995 h 1012"/>
                <a:gd name="T58" fmla="*/ 0 w 1466"/>
                <a:gd name="T59" fmla="*/ 205 h 1012"/>
                <a:gd name="T60" fmla="*/ 40 w 1466"/>
                <a:gd name="T61" fmla="*/ 151 h 1012"/>
                <a:gd name="T62" fmla="*/ 89 w 1466"/>
                <a:gd name="T63" fmla="*/ 102 h 1012"/>
                <a:gd name="T64" fmla="*/ 137 w 1466"/>
                <a:gd name="T65" fmla="*/ 64 h 1012"/>
                <a:gd name="T66" fmla="*/ 190 w 1466"/>
                <a:gd name="T67" fmla="*/ 33 h 1012"/>
                <a:gd name="T68" fmla="*/ 242 w 1466"/>
                <a:gd name="T69" fmla="*/ 11 h 1012"/>
                <a:gd name="T70" fmla="*/ 293 w 1466"/>
                <a:gd name="T71" fmla="*/ 3 h 1012"/>
                <a:gd name="T72" fmla="*/ 357 w 1466"/>
                <a:gd name="T73"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6" h="1012">
                  <a:moveTo>
                    <a:pt x="357" y="0"/>
                  </a:moveTo>
                  <a:lnTo>
                    <a:pt x="419" y="0"/>
                  </a:lnTo>
                  <a:lnTo>
                    <a:pt x="475" y="5"/>
                  </a:lnTo>
                  <a:lnTo>
                    <a:pt x="527" y="15"/>
                  </a:lnTo>
                  <a:lnTo>
                    <a:pt x="574" y="31"/>
                  </a:lnTo>
                  <a:lnTo>
                    <a:pt x="613" y="52"/>
                  </a:lnTo>
                  <a:lnTo>
                    <a:pt x="1426" y="636"/>
                  </a:lnTo>
                  <a:lnTo>
                    <a:pt x="1447" y="659"/>
                  </a:lnTo>
                  <a:lnTo>
                    <a:pt x="1461" y="684"/>
                  </a:lnTo>
                  <a:lnTo>
                    <a:pt x="1466" y="712"/>
                  </a:lnTo>
                  <a:lnTo>
                    <a:pt x="1462" y="741"/>
                  </a:lnTo>
                  <a:lnTo>
                    <a:pt x="1453" y="768"/>
                  </a:lnTo>
                  <a:lnTo>
                    <a:pt x="1435" y="795"/>
                  </a:lnTo>
                  <a:lnTo>
                    <a:pt x="1414" y="818"/>
                  </a:lnTo>
                  <a:lnTo>
                    <a:pt x="1389" y="838"/>
                  </a:lnTo>
                  <a:lnTo>
                    <a:pt x="1360" y="851"/>
                  </a:lnTo>
                  <a:lnTo>
                    <a:pt x="1329" y="859"/>
                  </a:lnTo>
                  <a:lnTo>
                    <a:pt x="1296" y="861"/>
                  </a:lnTo>
                  <a:lnTo>
                    <a:pt x="1263" y="851"/>
                  </a:lnTo>
                  <a:lnTo>
                    <a:pt x="1268" y="886"/>
                  </a:lnTo>
                  <a:lnTo>
                    <a:pt x="1263" y="919"/>
                  </a:lnTo>
                  <a:lnTo>
                    <a:pt x="1247" y="950"/>
                  </a:lnTo>
                  <a:lnTo>
                    <a:pt x="1224" y="975"/>
                  </a:lnTo>
                  <a:lnTo>
                    <a:pt x="1195" y="995"/>
                  </a:lnTo>
                  <a:lnTo>
                    <a:pt x="1162" y="1008"/>
                  </a:lnTo>
                  <a:lnTo>
                    <a:pt x="1125" y="1012"/>
                  </a:lnTo>
                  <a:lnTo>
                    <a:pt x="1088" y="1008"/>
                  </a:lnTo>
                  <a:lnTo>
                    <a:pt x="1053" y="993"/>
                  </a:lnTo>
                  <a:lnTo>
                    <a:pt x="1053" y="995"/>
                  </a:lnTo>
                  <a:lnTo>
                    <a:pt x="0" y="205"/>
                  </a:lnTo>
                  <a:lnTo>
                    <a:pt x="40" y="151"/>
                  </a:lnTo>
                  <a:lnTo>
                    <a:pt x="89" y="102"/>
                  </a:lnTo>
                  <a:lnTo>
                    <a:pt x="137" y="64"/>
                  </a:lnTo>
                  <a:lnTo>
                    <a:pt x="190" y="33"/>
                  </a:lnTo>
                  <a:lnTo>
                    <a:pt x="242" y="11"/>
                  </a:lnTo>
                  <a:lnTo>
                    <a:pt x="293" y="3"/>
                  </a:lnTo>
                  <a:lnTo>
                    <a:pt x="357"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9" name="Freeform 3760"/>
            <p:cNvSpPr>
              <a:spLocks/>
            </p:cNvSpPr>
            <p:nvPr/>
          </p:nvSpPr>
          <p:spPr bwMode="auto">
            <a:xfrm>
              <a:off x="13627586" y="1702814"/>
              <a:ext cx="5181600" cy="3514725"/>
            </a:xfrm>
            <a:custGeom>
              <a:avLst/>
              <a:gdLst>
                <a:gd name="T0" fmla="*/ 0 w 3264"/>
                <a:gd name="T1" fmla="*/ 0 h 2214"/>
                <a:gd name="T2" fmla="*/ 629 w 3264"/>
                <a:gd name="T3" fmla="*/ 0 h 2214"/>
                <a:gd name="T4" fmla="*/ 3264 w 3264"/>
                <a:gd name="T5" fmla="*/ 1973 h 2214"/>
                <a:gd name="T6" fmla="*/ 3190 w 3264"/>
                <a:gd name="T7" fmla="*/ 2006 h 2214"/>
                <a:gd name="T8" fmla="*/ 3120 w 3264"/>
                <a:gd name="T9" fmla="*/ 2047 h 2214"/>
                <a:gd name="T10" fmla="*/ 3058 w 3264"/>
                <a:gd name="T11" fmla="*/ 2095 h 2214"/>
                <a:gd name="T12" fmla="*/ 3004 w 3264"/>
                <a:gd name="T13" fmla="*/ 2151 h 2214"/>
                <a:gd name="T14" fmla="*/ 2955 w 3264"/>
                <a:gd name="T15" fmla="*/ 2214 h 2214"/>
                <a:gd name="T16" fmla="*/ 0 w 3264"/>
                <a:gd name="T17" fmla="*/ 0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4" h="2214">
                  <a:moveTo>
                    <a:pt x="0" y="0"/>
                  </a:moveTo>
                  <a:lnTo>
                    <a:pt x="629" y="0"/>
                  </a:lnTo>
                  <a:lnTo>
                    <a:pt x="3264" y="1973"/>
                  </a:lnTo>
                  <a:lnTo>
                    <a:pt x="3190" y="2006"/>
                  </a:lnTo>
                  <a:lnTo>
                    <a:pt x="3120" y="2047"/>
                  </a:lnTo>
                  <a:lnTo>
                    <a:pt x="3058" y="2095"/>
                  </a:lnTo>
                  <a:lnTo>
                    <a:pt x="3004" y="2151"/>
                  </a:lnTo>
                  <a:lnTo>
                    <a:pt x="2955" y="2214"/>
                  </a:lnTo>
                  <a:lnTo>
                    <a:pt x="0"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0" name="Freeform 3761"/>
            <p:cNvSpPr>
              <a:spLocks/>
            </p:cNvSpPr>
            <p:nvPr/>
          </p:nvSpPr>
          <p:spPr bwMode="auto">
            <a:xfrm>
              <a:off x="18386911" y="4909564"/>
              <a:ext cx="738188" cy="568325"/>
            </a:xfrm>
            <a:custGeom>
              <a:avLst/>
              <a:gdLst>
                <a:gd name="T0" fmla="*/ 291 w 465"/>
                <a:gd name="T1" fmla="*/ 0 h 358"/>
                <a:gd name="T2" fmla="*/ 465 w 465"/>
                <a:gd name="T3" fmla="*/ 131 h 358"/>
                <a:gd name="T4" fmla="*/ 397 w 465"/>
                <a:gd name="T5" fmla="*/ 163 h 358"/>
                <a:gd name="T6" fmla="*/ 333 w 465"/>
                <a:gd name="T7" fmla="*/ 201 h 358"/>
                <a:gd name="T8" fmla="*/ 273 w 465"/>
                <a:gd name="T9" fmla="*/ 248 h 358"/>
                <a:gd name="T10" fmla="*/ 223 w 465"/>
                <a:gd name="T11" fmla="*/ 300 h 358"/>
                <a:gd name="T12" fmla="*/ 176 w 465"/>
                <a:gd name="T13" fmla="*/ 358 h 358"/>
                <a:gd name="T14" fmla="*/ 0 w 465"/>
                <a:gd name="T15" fmla="*/ 227 h 358"/>
                <a:gd name="T16" fmla="*/ 46 w 465"/>
                <a:gd name="T17" fmla="*/ 168 h 358"/>
                <a:gd name="T18" fmla="*/ 99 w 465"/>
                <a:gd name="T19" fmla="*/ 116 h 358"/>
                <a:gd name="T20" fmla="*/ 157 w 465"/>
                <a:gd name="T21" fmla="*/ 71 h 358"/>
                <a:gd name="T22" fmla="*/ 221 w 465"/>
                <a:gd name="T23" fmla="*/ 33 h 358"/>
                <a:gd name="T24" fmla="*/ 291 w 465"/>
                <a:gd name="T2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358">
                  <a:moveTo>
                    <a:pt x="291" y="0"/>
                  </a:moveTo>
                  <a:lnTo>
                    <a:pt x="465" y="131"/>
                  </a:lnTo>
                  <a:lnTo>
                    <a:pt x="397" y="163"/>
                  </a:lnTo>
                  <a:lnTo>
                    <a:pt x="333" y="201"/>
                  </a:lnTo>
                  <a:lnTo>
                    <a:pt x="273" y="248"/>
                  </a:lnTo>
                  <a:lnTo>
                    <a:pt x="223" y="300"/>
                  </a:lnTo>
                  <a:lnTo>
                    <a:pt x="176" y="358"/>
                  </a:lnTo>
                  <a:lnTo>
                    <a:pt x="0" y="227"/>
                  </a:lnTo>
                  <a:lnTo>
                    <a:pt x="46" y="168"/>
                  </a:lnTo>
                  <a:lnTo>
                    <a:pt x="99" y="116"/>
                  </a:lnTo>
                  <a:lnTo>
                    <a:pt x="157" y="71"/>
                  </a:lnTo>
                  <a:lnTo>
                    <a:pt x="221" y="33"/>
                  </a:lnTo>
                  <a:lnTo>
                    <a:pt x="291"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1" name="Freeform 3762"/>
            <p:cNvSpPr>
              <a:spLocks/>
            </p:cNvSpPr>
            <p:nvPr/>
          </p:nvSpPr>
          <p:spPr bwMode="auto">
            <a:xfrm>
              <a:off x="16458099" y="3439539"/>
              <a:ext cx="2089150" cy="2470150"/>
            </a:xfrm>
            <a:custGeom>
              <a:avLst/>
              <a:gdLst>
                <a:gd name="T0" fmla="*/ 739 w 1316"/>
                <a:gd name="T1" fmla="*/ 4 h 1556"/>
                <a:gd name="T2" fmla="*/ 794 w 1316"/>
                <a:gd name="T3" fmla="*/ 31 h 1556"/>
                <a:gd name="T4" fmla="*/ 838 w 1316"/>
                <a:gd name="T5" fmla="*/ 78 h 1556"/>
                <a:gd name="T6" fmla="*/ 860 w 1316"/>
                <a:gd name="T7" fmla="*/ 138 h 1556"/>
                <a:gd name="T8" fmla="*/ 852 w 1316"/>
                <a:gd name="T9" fmla="*/ 204 h 1556"/>
                <a:gd name="T10" fmla="*/ 920 w 1316"/>
                <a:gd name="T11" fmla="*/ 204 h 1556"/>
                <a:gd name="T12" fmla="*/ 976 w 1316"/>
                <a:gd name="T13" fmla="*/ 243 h 1556"/>
                <a:gd name="T14" fmla="*/ 1007 w 1316"/>
                <a:gd name="T15" fmla="*/ 305 h 1556"/>
                <a:gd name="T16" fmla="*/ 1009 w 1316"/>
                <a:gd name="T17" fmla="*/ 378 h 1556"/>
                <a:gd name="T18" fmla="*/ 1029 w 1316"/>
                <a:gd name="T19" fmla="*/ 404 h 1556"/>
                <a:gd name="T20" fmla="*/ 1093 w 1316"/>
                <a:gd name="T21" fmla="*/ 413 h 1556"/>
                <a:gd name="T22" fmla="*/ 1145 w 1316"/>
                <a:gd name="T23" fmla="*/ 458 h 1556"/>
                <a:gd name="T24" fmla="*/ 1172 w 1316"/>
                <a:gd name="T25" fmla="*/ 522 h 1556"/>
                <a:gd name="T26" fmla="*/ 1166 w 1316"/>
                <a:gd name="T27" fmla="*/ 594 h 1556"/>
                <a:gd name="T28" fmla="*/ 1226 w 1316"/>
                <a:gd name="T29" fmla="*/ 594 h 1556"/>
                <a:gd name="T30" fmla="*/ 1277 w 1316"/>
                <a:gd name="T31" fmla="*/ 627 h 1556"/>
                <a:gd name="T32" fmla="*/ 1308 w 1316"/>
                <a:gd name="T33" fmla="*/ 679 h 1556"/>
                <a:gd name="T34" fmla="*/ 1316 w 1316"/>
                <a:gd name="T35" fmla="*/ 743 h 1556"/>
                <a:gd name="T36" fmla="*/ 1288 w 1316"/>
                <a:gd name="T37" fmla="*/ 807 h 1556"/>
                <a:gd name="T38" fmla="*/ 852 w 1316"/>
                <a:gd name="T39" fmla="*/ 1380 h 1556"/>
                <a:gd name="T40" fmla="*/ 730 w 1316"/>
                <a:gd name="T41" fmla="*/ 1471 h 1556"/>
                <a:gd name="T42" fmla="*/ 586 w 1316"/>
                <a:gd name="T43" fmla="*/ 1539 h 1556"/>
                <a:gd name="T44" fmla="*/ 460 w 1316"/>
                <a:gd name="T45" fmla="*/ 1556 h 1556"/>
                <a:gd name="T46" fmla="*/ 338 w 1316"/>
                <a:gd name="T47" fmla="*/ 1535 h 1556"/>
                <a:gd name="T48" fmla="*/ 223 w 1316"/>
                <a:gd name="T49" fmla="*/ 1480 h 1556"/>
                <a:gd name="T50" fmla="*/ 128 w 1316"/>
                <a:gd name="T51" fmla="*/ 1405 h 1556"/>
                <a:gd name="T52" fmla="*/ 55 w 1316"/>
                <a:gd name="T53" fmla="*/ 1314 h 1556"/>
                <a:gd name="T54" fmla="*/ 10 w 1316"/>
                <a:gd name="T55" fmla="*/ 1220 h 1556"/>
                <a:gd name="T56" fmla="*/ 0 w 1316"/>
                <a:gd name="T57" fmla="*/ 1110 h 1556"/>
                <a:gd name="T58" fmla="*/ 4 w 1316"/>
                <a:gd name="T59" fmla="*/ 992 h 1556"/>
                <a:gd name="T60" fmla="*/ 29 w 1316"/>
                <a:gd name="T61" fmla="*/ 893 h 1556"/>
                <a:gd name="T62" fmla="*/ 637 w 1316"/>
                <a:gd name="T63" fmla="*/ 41 h 1556"/>
                <a:gd name="T64" fmla="*/ 683 w 1316"/>
                <a:gd name="T65" fmla="*/ 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0" y="204"/>
                  </a:lnTo>
                  <a:lnTo>
                    <a:pt x="951" y="219"/>
                  </a:lnTo>
                  <a:lnTo>
                    <a:pt x="976" y="243"/>
                  </a:lnTo>
                  <a:lnTo>
                    <a:pt x="996" y="272"/>
                  </a:lnTo>
                  <a:lnTo>
                    <a:pt x="1007" y="305"/>
                  </a:lnTo>
                  <a:lnTo>
                    <a:pt x="1013" y="342"/>
                  </a:lnTo>
                  <a:lnTo>
                    <a:pt x="1009" y="378"/>
                  </a:lnTo>
                  <a:lnTo>
                    <a:pt x="994" y="413"/>
                  </a:lnTo>
                  <a:lnTo>
                    <a:pt x="1029" y="404"/>
                  </a:lnTo>
                  <a:lnTo>
                    <a:pt x="1062" y="404"/>
                  </a:lnTo>
                  <a:lnTo>
                    <a:pt x="1093" y="413"/>
                  </a:lnTo>
                  <a:lnTo>
                    <a:pt x="1122" y="433"/>
                  </a:lnTo>
                  <a:lnTo>
                    <a:pt x="1145" y="458"/>
                  </a:lnTo>
                  <a:lnTo>
                    <a:pt x="1160" y="487"/>
                  </a:lnTo>
                  <a:lnTo>
                    <a:pt x="1172" y="522"/>
                  </a:lnTo>
                  <a:lnTo>
                    <a:pt x="1172" y="557"/>
                  </a:lnTo>
                  <a:lnTo>
                    <a:pt x="1166" y="594"/>
                  </a:lnTo>
                  <a:lnTo>
                    <a:pt x="1197" y="590"/>
                  </a:lnTo>
                  <a:lnTo>
                    <a:pt x="1226" y="594"/>
                  </a:lnTo>
                  <a:lnTo>
                    <a:pt x="1254" y="607"/>
                  </a:lnTo>
                  <a:lnTo>
                    <a:pt x="1277" y="627"/>
                  </a:lnTo>
                  <a:lnTo>
                    <a:pt x="1294" y="650"/>
                  </a:lnTo>
                  <a:lnTo>
                    <a:pt x="1308" y="679"/>
                  </a:lnTo>
                  <a:lnTo>
                    <a:pt x="1316" y="710"/>
                  </a:lnTo>
                  <a:lnTo>
                    <a:pt x="1316" y="743"/>
                  </a:lnTo>
                  <a:lnTo>
                    <a:pt x="1306" y="776"/>
                  </a:lnTo>
                  <a:lnTo>
                    <a:pt x="1288" y="807"/>
                  </a:lnTo>
                  <a:lnTo>
                    <a:pt x="899" y="1329"/>
                  </a:lnTo>
                  <a:lnTo>
                    <a:pt x="852" y="1380"/>
                  </a:lnTo>
                  <a:lnTo>
                    <a:pt x="796" y="1428"/>
                  </a:lnTo>
                  <a:lnTo>
                    <a:pt x="730" y="1471"/>
                  </a:lnTo>
                  <a:lnTo>
                    <a:pt x="660" y="1509"/>
                  </a:lnTo>
                  <a:lnTo>
                    <a:pt x="586" y="1539"/>
                  </a:lnTo>
                  <a:lnTo>
                    <a:pt x="524" y="1554"/>
                  </a:lnTo>
                  <a:lnTo>
                    <a:pt x="460" y="1556"/>
                  </a:lnTo>
                  <a:lnTo>
                    <a:pt x="398" y="1550"/>
                  </a:lnTo>
                  <a:lnTo>
                    <a:pt x="338" y="1535"/>
                  </a:lnTo>
                  <a:lnTo>
                    <a:pt x="280" y="1511"/>
                  </a:lnTo>
                  <a:lnTo>
                    <a:pt x="223" y="1480"/>
                  </a:lnTo>
                  <a:lnTo>
                    <a:pt x="173" y="1444"/>
                  </a:lnTo>
                  <a:lnTo>
                    <a:pt x="128" y="1405"/>
                  </a:lnTo>
                  <a:lnTo>
                    <a:pt x="88" y="1360"/>
                  </a:lnTo>
                  <a:lnTo>
                    <a:pt x="55" y="1314"/>
                  </a:lnTo>
                  <a:lnTo>
                    <a:pt x="27" y="1267"/>
                  </a:lnTo>
                  <a:lnTo>
                    <a:pt x="10" y="1220"/>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2" name="Freeform 3764"/>
            <p:cNvSpPr>
              <a:spLocks/>
            </p:cNvSpPr>
            <p:nvPr/>
          </p:nvSpPr>
          <p:spPr bwMode="auto">
            <a:xfrm>
              <a:off x="12676674" y="5709664"/>
              <a:ext cx="4422775" cy="6156325"/>
            </a:xfrm>
            <a:custGeom>
              <a:avLst/>
              <a:gdLst>
                <a:gd name="T0" fmla="*/ 2144 w 2786"/>
                <a:gd name="T1" fmla="*/ 0 h 3878"/>
                <a:gd name="T2" fmla="*/ 2177 w 2786"/>
                <a:gd name="T3" fmla="*/ 76 h 3878"/>
                <a:gd name="T4" fmla="*/ 2219 w 2786"/>
                <a:gd name="T5" fmla="*/ 145 h 3878"/>
                <a:gd name="T6" fmla="*/ 2270 w 2786"/>
                <a:gd name="T7" fmla="*/ 209 h 3878"/>
                <a:gd name="T8" fmla="*/ 2328 w 2786"/>
                <a:gd name="T9" fmla="*/ 266 h 3878"/>
                <a:gd name="T10" fmla="*/ 2392 w 2786"/>
                <a:gd name="T11" fmla="*/ 314 h 3878"/>
                <a:gd name="T12" fmla="*/ 2462 w 2786"/>
                <a:gd name="T13" fmla="*/ 355 h 3878"/>
                <a:gd name="T14" fmla="*/ 2538 w 2786"/>
                <a:gd name="T15" fmla="*/ 388 h 3878"/>
                <a:gd name="T16" fmla="*/ 2617 w 2786"/>
                <a:gd name="T17" fmla="*/ 409 h 3878"/>
                <a:gd name="T18" fmla="*/ 2700 w 2786"/>
                <a:gd name="T19" fmla="*/ 421 h 3878"/>
                <a:gd name="T20" fmla="*/ 2786 w 2786"/>
                <a:gd name="T21" fmla="*/ 421 h 3878"/>
                <a:gd name="T22" fmla="*/ 196 w 2786"/>
                <a:gd name="T23" fmla="*/ 3878 h 3878"/>
                <a:gd name="T24" fmla="*/ 0 w 2786"/>
                <a:gd name="T25" fmla="*/ 3878 h 3878"/>
                <a:gd name="T26" fmla="*/ 0 w 2786"/>
                <a:gd name="T27" fmla="*/ 2861 h 3878"/>
                <a:gd name="T28" fmla="*/ 2144 w 2786"/>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6" h="3878">
                  <a:moveTo>
                    <a:pt x="2144" y="0"/>
                  </a:moveTo>
                  <a:lnTo>
                    <a:pt x="2177" y="76"/>
                  </a:lnTo>
                  <a:lnTo>
                    <a:pt x="2219" y="145"/>
                  </a:lnTo>
                  <a:lnTo>
                    <a:pt x="2270" y="209"/>
                  </a:lnTo>
                  <a:lnTo>
                    <a:pt x="2328" y="266"/>
                  </a:lnTo>
                  <a:lnTo>
                    <a:pt x="2392" y="314"/>
                  </a:lnTo>
                  <a:lnTo>
                    <a:pt x="2462" y="355"/>
                  </a:lnTo>
                  <a:lnTo>
                    <a:pt x="2538" y="388"/>
                  </a:lnTo>
                  <a:lnTo>
                    <a:pt x="2617" y="409"/>
                  </a:lnTo>
                  <a:lnTo>
                    <a:pt x="2700" y="421"/>
                  </a:lnTo>
                  <a:lnTo>
                    <a:pt x="2786" y="421"/>
                  </a:lnTo>
                  <a:lnTo>
                    <a:pt x="196" y="3878"/>
                  </a:lnTo>
                  <a:lnTo>
                    <a:pt x="0" y="3878"/>
                  </a:lnTo>
                  <a:lnTo>
                    <a:pt x="0" y="2861"/>
                  </a:lnTo>
                  <a:lnTo>
                    <a:pt x="2144"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3" name="Freeform 3765"/>
            <p:cNvSpPr>
              <a:spLocks/>
            </p:cNvSpPr>
            <p:nvPr/>
          </p:nvSpPr>
          <p:spPr bwMode="auto">
            <a:xfrm>
              <a:off x="16153299" y="5392164"/>
              <a:ext cx="1162050" cy="920750"/>
            </a:xfrm>
            <a:custGeom>
              <a:avLst/>
              <a:gdLst>
                <a:gd name="T0" fmla="*/ 132 w 732"/>
                <a:gd name="T1" fmla="*/ 0 h 580"/>
                <a:gd name="T2" fmla="*/ 163 w 732"/>
                <a:gd name="T3" fmla="*/ 70 h 580"/>
                <a:gd name="T4" fmla="*/ 204 w 732"/>
                <a:gd name="T5" fmla="*/ 136 h 580"/>
                <a:gd name="T6" fmla="*/ 251 w 732"/>
                <a:gd name="T7" fmla="*/ 194 h 580"/>
                <a:gd name="T8" fmla="*/ 305 w 732"/>
                <a:gd name="T9" fmla="*/ 247 h 580"/>
                <a:gd name="T10" fmla="*/ 365 w 732"/>
                <a:gd name="T11" fmla="*/ 293 h 580"/>
                <a:gd name="T12" fmla="*/ 429 w 732"/>
                <a:gd name="T13" fmla="*/ 330 h 580"/>
                <a:gd name="T14" fmla="*/ 501 w 732"/>
                <a:gd name="T15" fmla="*/ 359 h 580"/>
                <a:gd name="T16" fmla="*/ 575 w 732"/>
                <a:gd name="T17" fmla="*/ 380 h 580"/>
                <a:gd name="T18" fmla="*/ 652 w 732"/>
                <a:gd name="T19" fmla="*/ 392 h 580"/>
                <a:gd name="T20" fmla="*/ 732 w 732"/>
                <a:gd name="T21" fmla="*/ 392 h 580"/>
                <a:gd name="T22" fmla="*/ 590 w 732"/>
                <a:gd name="T23" fmla="*/ 580 h 580"/>
                <a:gd name="T24" fmla="*/ 512 w 732"/>
                <a:gd name="T25" fmla="*/ 574 h 580"/>
                <a:gd name="T26" fmla="*/ 437 w 732"/>
                <a:gd name="T27" fmla="*/ 561 h 580"/>
                <a:gd name="T28" fmla="*/ 363 w 732"/>
                <a:gd name="T29" fmla="*/ 538 h 580"/>
                <a:gd name="T30" fmla="*/ 295 w 732"/>
                <a:gd name="T31" fmla="*/ 506 h 580"/>
                <a:gd name="T32" fmla="*/ 231 w 732"/>
                <a:gd name="T33" fmla="*/ 468 h 580"/>
                <a:gd name="T34" fmla="*/ 171 w 732"/>
                <a:gd name="T35" fmla="*/ 421 h 580"/>
                <a:gd name="T36" fmla="*/ 119 w 732"/>
                <a:gd name="T37" fmla="*/ 369 h 580"/>
                <a:gd name="T38" fmla="*/ 72 w 732"/>
                <a:gd name="T39" fmla="*/ 311 h 580"/>
                <a:gd name="T40" fmla="*/ 33 w 732"/>
                <a:gd name="T41" fmla="*/ 245 h 580"/>
                <a:gd name="T42" fmla="*/ 0 w 732"/>
                <a:gd name="T43" fmla="*/ 175 h 580"/>
                <a:gd name="T44" fmla="*/ 132 w 732"/>
                <a:gd name="T45"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0">
                  <a:moveTo>
                    <a:pt x="132" y="0"/>
                  </a:moveTo>
                  <a:lnTo>
                    <a:pt x="163" y="70"/>
                  </a:lnTo>
                  <a:lnTo>
                    <a:pt x="204" y="136"/>
                  </a:lnTo>
                  <a:lnTo>
                    <a:pt x="251" y="194"/>
                  </a:lnTo>
                  <a:lnTo>
                    <a:pt x="305" y="247"/>
                  </a:lnTo>
                  <a:lnTo>
                    <a:pt x="365" y="293"/>
                  </a:lnTo>
                  <a:lnTo>
                    <a:pt x="429" y="330"/>
                  </a:lnTo>
                  <a:lnTo>
                    <a:pt x="501" y="359"/>
                  </a:lnTo>
                  <a:lnTo>
                    <a:pt x="575" y="380"/>
                  </a:lnTo>
                  <a:lnTo>
                    <a:pt x="652" y="392"/>
                  </a:lnTo>
                  <a:lnTo>
                    <a:pt x="732" y="392"/>
                  </a:lnTo>
                  <a:lnTo>
                    <a:pt x="590" y="580"/>
                  </a:lnTo>
                  <a:lnTo>
                    <a:pt x="512" y="574"/>
                  </a:lnTo>
                  <a:lnTo>
                    <a:pt x="437" y="561"/>
                  </a:lnTo>
                  <a:lnTo>
                    <a:pt x="363" y="538"/>
                  </a:lnTo>
                  <a:lnTo>
                    <a:pt x="295" y="506"/>
                  </a:lnTo>
                  <a:lnTo>
                    <a:pt x="231" y="468"/>
                  </a:lnTo>
                  <a:lnTo>
                    <a:pt x="171" y="421"/>
                  </a:lnTo>
                  <a:lnTo>
                    <a:pt x="119" y="369"/>
                  </a:lnTo>
                  <a:lnTo>
                    <a:pt x="72" y="311"/>
                  </a:lnTo>
                  <a:lnTo>
                    <a:pt x="33" y="245"/>
                  </a:lnTo>
                  <a:lnTo>
                    <a:pt x="0" y="175"/>
                  </a:lnTo>
                  <a:lnTo>
                    <a:pt x="132"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4" name="Freeform 3766"/>
            <p:cNvSpPr>
              <a:spLocks/>
            </p:cNvSpPr>
            <p:nvPr/>
          </p:nvSpPr>
          <p:spPr bwMode="auto">
            <a:xfrm>
              <a:off x="12676674" y="5709664"/>
              <a:ext cx="3773488" cy="5521325"/>
            </a:xfrm>
            <a:custGeom>
              <a:avLst/>
              <a:gdLst>
                <a:gd name="T0" fmla="*/ 2144 w 2377"/>
                <a:gd name="T1" fmla="*/ 0 h 3478"/>
                <a:gd name="T2" fmla="*/ 2177 w 2377"/>
                <a:gd name="T3" fmla="*/ 74 h 3478"/>
                <a:gd name="T4" fmla="*/ 2215 w 2377"/>
                <a:gd name="T5" fmla="*/ 140 h 3478"/>
                <a:gd name="T6" fmla="*/ 2264 w 2377"/>
                <a:gd name="T7" fmla="*/ 202 h 3478"/>
                <a:gd name="T8" fmla="*/ 2316 w 2377"/>
                <a:gd name="T9" fmla="*/ 256 h 3478"/>
                <a:gd name="T10" fmla="*/ 2377 w 2377"/>
                <a:gd name="T11" fmla="*/ 305 h 3478"/>
                <a:gd name="T12" fmla="*/ 0 w 2377"/>
                <a:gd name="T13" fmla="*/ 3478 h 3478"/>
                <a:gd name="T14" fmla="*/ 0 w 2377"/>
                <a:gd name="T15" fmla="*/ 2861 h 3478"/>
                <a:gd name="T16" fmla="*/ 2144 w 2377"/>
                <a:gd name="T17" fmla="*/ 0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7" h="3478">
                  <a:moveTo>
                    <a:pt x="2144" y="0"/>
                  </a:moveTo>
                  <a:lnTo>
                    <a:pt x="2177" y="74"/>
                  </a:lnTo>
                  <a:lnTo>
                    <a:pt x="2215" y="140"/>
                  </a:lnTo>
                  <a:lnTo>
                    <a:pt x="2264" y="202"/>
                  </a:lnTo>
                  <a:lnTo>
                    <a:pt x="2316" y="256"/>
                  </a:lnTo>
                  <a:lnTo>
                    <a:pt x="2377" y="305"/>
                  </a:lnTo>
                  <a:lnTo>
                    <a:pt x="0" y="3478"/>
                  </a:lnTo>
                  <a:lnTo>
                    <a:pt x="0" y="2861"/>
                  </a:lnTo>
                  <a:lnTo>
                    <a:pt x="2144"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5" name="Freeform 3767"/>
            <p:cNvSpPr>
              <a:spLocks/>
            </p:cNvSpPr>
            <p:nvPr/>
          </p:nvSpPr>
          <p:spPr bwMode="auto">
            <a:xfrm>
              <a:off x="14438799" y="6266877"/>
              <a:ext cx="2470150" cy="2087563"/>
            </a:xfrm>
            <a:custGeom>
              <a:avLst/>
              <a:gdLst>
                <a:gd name="T0" fmla="*/ 741 w 1556"/>
                <a:gd name="T1" fmla="*/ 0 h 1315"/>
                <a:gd name="T2" fmla="*/ 805 w 1556"/>
                <a:gd name="T3" fmla="*/ 27 h 1315"/>
                <a:gd name="T4" fmla="*/ 1377 w 1556"/>
                <a:gd name="T5" fmla="*/ 464 h 1315"/>
                <a:gd name="T6" fmla="*/ 1470 w 1556"/>
                <a:gd name="T7" fmla="*/ 586 h 1315"/>
                <a:gd name="T8" fmla="*/ 1538 w 1556"/>
                <a:gd name="T9" fmla="*/ 730 h 1315"/>
                <a:gd name="T10" fmla="*/ 1556 w 1556"/>
                <a:gd name="T11" fmla="*/ 856 h 1315"/>
                <a:gd name="T12" fmla="*/ 1534 w 1556"/>
                <a:gd name="T13" fmla="*/ 978 h 1315"/>
                <a:gd name="T14" fmla="*/ 1480 w 1556"/>
                <a:gd name="T15" fmla="*/ 1090 h 1315"/>
                <a:gd name="T16" fmla="*/ 1402 w 1556"/>
                <a:gd name="T17" fmla="*/ 1187 h 1315"/>
                <a:gd name="T18" fmla="*/ 1313 w 1556"/>
                <a:gd name="T19" fmla="*/ 1261 h 1315"/>
                <a:gd name="T20" fmla="*/ 1218 w 1556"/>
                <a:gd name="T21" fmla="*/ 1306 h 1315"/>
                <a:gd name="T22" fmla="*/ 1109 w 1556"/>
                <a:gd name="T23" fmla="*/ 1315 h 1315"/>
                <a:gd name="T24" fmla="*/ 989 w 1556"/>
                <a:gd name="T25" fmla="*/ 1312 h 1315"/>
                <a:gd name="T26" fmla="*/ 892 w 1556"/>
                <a:gd name="T27" fmla="*/ 1284 h 1315"/>
                <a:gd name="T28" fmla="*/ 40 w 1556"/>
                <a:gd name="T29" fmla="*/ 679 h 1315"/>
                <a:gd name="T30" fmla="*/ 4 w 1556"/>
                <a:gd name="T31" fmla="*/ 633 h 1315"/>
                <a:gd name="T32" fmla="*/ 4 w 1556"/>
                <a:gd name="T33" fmla="*/ 576 h 1315"/>
                <a:gd name="T34" fmla="*/ 29 w 1556"/>
                <a:gd name="T35" fmla="*/ 522 h 1315"/>
                <a:gd name="T36" fmla="*/ 77 w 1556"/>
                <a:gd name="T37" fmla="*/ 477 h 1315"/>
                <a:gd name="T38" fmla="*/ 137 w 1556"/>
                <a:gd name="T39" fmla="*/ 456 h 1315"/>
                <a:gd name="T40" fmla="*/ 203 w 1556"/>
                <a:gd name="T41" fmla="*/ 464 h 1315"/>
                <a:gd name="T42" fmla="*/ 203 w 1556"/>
                <a:gd name="T43" fmla="*/ 396 h 1315"/>
                <a:gd name="T44" fmla="*/ 240 w 1556"/>
                <a:gd name="T45" fmla="*/ 340 h 1315"/>
                <a:gd name="T46" fmla="*/ 304 w 1556"/>
                <a:gd name="T47" fmla="*/ 307 h 1315"/>
                <a:gd name="T48" fmla="*/ 376 w 1556"/>
                <a:gd name="T49" fmla="*/ 307 h 1315"/>
                <a:gd name="T50" fmla="*/ 401 w 1556"/>
                <a:gd name="T51" fmla="*/ 287 h 1315"/>
                <a:gd name="T52" fmla="*/ 413 w 1556"/>
                <a:gd name="T53" fmla="*/ 223 h 1315"/>
                <a:gd name="T54" fmla="*/ 456 w 1556"/>
                <a:gd name="T55" fmla="*/ 171 h 1315"/>
                <a:gd name="T56" fmla="*/ 522 w 1556"/>
                <a:gd name="T57" fmla="*/ 144 h 1315"/>
                <a:gd name="T58" fmla="*/ 593 w 1556"/>
                <a:gd name="T59" fmla="*/ 149 h 1315"/>
                <a:gd name="T60" fmla="*/ 593 w 1556"/>
                <a:gd name="T61" fmla="*/ 89 h 1315"/>
                <a:gd name="T62" fmla="*/ 624 w 1556"/>
                <a:gd name="T63" fmla="*/ 39 h 1315"/>
                <a:gd name="T64" fmla="*/ 679 w 1556"/>
                <a:gd name="T65" fmla="*/ 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710" y="0"/>
                  </a:moveTo>
                  <a:lnTo>
                    <a:pt x="741" y="0"/>
                  </a:lnTo>
                  <a:lnTo>
                    <a:pt x="774" y="10"/>
                  </a:lnTo>
                  <a:lnTo>
                    <a:pt x="805" y="27"/>
                  </a:lnTo>
                  <a:lnTo>
                    <a:pt x="1329" y="417"/>
                  </a:lnTo>
                  <a:lnTo>
                    <a:pt x="1377" y="464"/>
                  </a:lnTo>
                  <a:lnTo>
                    <a:pt x="1426" y="520"/>
                  </a:lnTo>
                  <a:lnTo>
                    <a:pt x="1470" y="586"/>
                  </a:lnTo>
                  <a:lnTo>
                    <a:pt x="1507" y="656"/>
                  </a:lnTo>
                  <a:lnTo>
                    <a:pt x="1538" y="730"/>
                  </a:lnTo>
                  <a:lnTo>
                    <a:pt x="1552" y="792"/>
                  </a:lnTo>
                  <a:lnTo>
                    <a:pt x="1556" y="856"/>
                  </a:lnTo>
                  <a:lnTo>
                    <a:pt x="1550" y="918"/>
                  </a:lnTo>
                  <a:lnTo>
                    <a:pt x="1534" y="978"/>
                  </a:lnTo>
                  <a:lnTo>
                    <a:pt x="1509" y="1036"/>
                  </a:lnTo>
                  <a:lnTo>
                    <a:pt x="1480" y="1090"/>
                  </a:lnTo>
                  <a:lnTo>
                    <a:pt x="1443" y="1143"/>
                  </a:lnTo>
                  <a:lnTo>
                    <a:pt x="1402" y="1187"/>
                  </a:lnTo>
                  <a:lnTo>
                    <a:pt x="1360" y="1228"/>
                  </a:lnTo>
                  <a:lnTo>
                    <a:pt x="1313" y="1261"/>
                  </a:lnTo>
                  <a:lnTo>
                    <a:pt x="1267" y="1288"/>
                  </a:lnTo>
                  <a:lnTo>
                    <a:pt x="1218" y="1306"/>
                  </a:lnTo>
                  <a:lnTo>
                    <a:pt x="1173" y="1313"/>
                  </a:lnTo>
                  <a:lnTo>
                    <a:pt x="1109" y="1315"/>
                  </a:lnTo>
                  <a:lnTo>
                    <a:pt x="1047" y="1315"/>
                  </a:lnTo>
                  <a:lnTo>
                    <a:pt x="989" y="1312"/>
                  </a:lnTo>
                  <a:lnTo>
                    <a:pt x="939" y="1300"/>
                  </a:lnTo>
                  <a:lnTo>
                    <a:pt x="892" y="1284"/>
                  </a:lnTo>
                  <a:lnTo>
                    <a:pt x="853" y="1263"/>
                  </a:lnTo>
                  <a:lnTo>
                    <a:pt x="40" y="679"/>
                  </a:lnTo>
                  <a:lnTo>
                    <a:pt x="17" y="658"/>
                  </a:lnTo>
                  <a:lnTo>
                    <a:pt x="4" y="633"/>
                  </a:lnTo>
                  <a:lnTo>
                    <a:pt x="0" y="603"/>
                  </a:lnTo>
                  <a:lnTo>
                    <a:pt x="4" y="576"/>
                  </a:lnTo>
                  <a:lnTo>
                    <a:pt x="13" y="547"/>
                  </a:lnTo>
                  <a:lnTo>
                    <a:pt x="29" y="522"/>
                  </a:lnTo>
                  <a:lnTo>
                    <a:pt x="50" y="497"/>
                  </a:lnTo>
                  <a:lnTo>
                    <a:pt x="77" y="477"/>
                  </a:lnTo>
                  <a:lnTo>
                    <a:pt x="104" y="464"/>
                  </a:lnTo>
                  <a:lnTo>
                    <a:pt x="137" y="456"/>
                  </a:lnTo>
                  <a:lnTo>
                    <a:pt x="168" y="456"/>
                  </a:lnTo>
                  <a:lnTo>
                    <a:pt x="203" y="464"/>
                  </a:lnTo>
                  <a:lnTo>
                    <a:pt x="198" y="429"/>
                  </a:lnTo>
                  <a:lnTo>
                    <a:pt x="203" y="396"/>
                  </a:lnTo>
                  <a:lnTo>
                    <a:pt x="217" y="365"/>
                  </a:lnTo>
                  <a:lnTo>
                    <a:pt x="240" y="340"/>
                  </a:lnTo>
                  <a:lnTo>
                    <a:pt x="269" y="320"/>
                  </a:lnTo>
                  <a:lnTo>
                    <a:pt x="304" y="307"/>
                  </a:lnTo>
                  <a:lnTo>
                    <a:pt x="339" y="303"/>
                  </a:lnTo>
                  <a:lnTo>
                    <a:pt x="376" y="307"/>
                  </a:lnTo>
                  <a:lnTo>
                    <a:pt x="413" y="322"/>
                  </a:lnTo>
                  <a:lnTo>
                    <a:pt x="401" y="287"/>
                  </a:lnTo>
                  <a:lnTo>
                    <a:pt x="403" y="254"/>
                  </a:lnTo>
                  <a:lnTo>
                    <a:pt x="413" y="223"/>
                  </a:lnTo>
                  <a:lnTo>
                    <a:pt x="430" y="194"/>
                  </a:lnTo>
                  <a:lnTo>
                    <a:pt x="456" y="171"/>
                  </a:lnTo>
                  <a:lnTo>
                    <a:pt x="487" y="155"/>
                  </a:lnTo>
                  <a:lnTo>
                    <a:pt x="522" y="144"/>
                  </a:lnTo>
                  <a:lnTo>
                    <a:pt x="556" y="142"/>
                  </a:lnTo>
                  <a:lnTo>
                    <a:pt x="593" y="149"/>
                  </a:lnTo>
                  <a:lnTo>
                    <a:pt x="588" y="118"/>
                  </a:lnTo>
                  <a:lnTo>
                    <a:pt x="593" y="89"/>
                  </a:lnTo>
                  <a:lnTo>
                    <a:pt x="605" y="62"/>
                  </a:lnTo>
                  <a:lnTo>
                    <a:pt x="624" y="39"/>
                  </a:lnTo>
                  <a:lnTo>
                    <a:pt x="650" y="21"/>
                  </a:lnTo>
                  <a:lnTo>
                    <a:pt x="679" y="8"/>
                  </a:lnTo>
                  <a:lnTo>
                    <a:pt x="710"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6" name="Freeform 3785"/>
            <p:cNvSpPr>
              <a:spLocks/>
            </p:cNvSpPr>
            <p:nvPr/>
          </p:nvSpPr>
          <p:spPr bwMode="auto">
            <a:xfrm>
              <a:off x="17450286" y="7794052"/>
              <a:ext cx="1608138" cy="2335213"/>
            </a:xfrm>
            <a:custGeom>
              <a:avLst/>
              <a:gdLst>
                <a:gd name="T0" fmla="*/ 803 w 1013"/>
                <a:gd name="T1" fmla="*/ 0 h 1471"/>
                <a:gd name="T2" fmla="*/ 852 w 1013"/>
                <a:gd name="T3" fmla="*/ 37 h 1471"/>
                <a:gd name="T4" fmla="*/ 894 w 1013"/>
                <a:gd name="T5" fmla="*/ 76 h 1471"/>
                <a:gd name="T6" fmla="*/ 931 w 1013"/>
                <a:gd name="T7" fmla="*/ 119 h 1471"/>
                <a:gd name="T8" fmla="*/ 962 w 1013"/>
                <a:gd name="T9" fmla="*/ 163 h 1471"/>
                <a:gd name="T10" fmla="*/ 986 w 1013"/>
                <a:gd name="T11" fmla="*/ 208 h 1471"/>
                <a:gd name="T12" fmla="*/ 1003 w 1013"/>
                <a:gd name="T13" fmla="*/ 254 h 1471"/>
                <a:gd name="T14" fmla="*/ 1009 w 1013"/>
                <a:gd name="T15" fmla="*/ 297 h 1471"/>
                <a:gd name="T16" fmla="*/ 1013 w 1013"/>
                <a:gd name="T17" fmla="*/ 361 h 1471"/>
                <a:gd name="T18" fmla="*/ 1013 w 1013"/>
                <a:gd name="T19" fmla="*/ 423 h 1471"/>
                <a:gd name="T20" fmla="*/ 1007 w 1013"/>
                <a:gd name="T21" fmla="*/ 481 h 1471"/>
                <a:gd name="T22" fmla="*/ 997 w 1013"/>
                <a:gd name="T23" fmla="*/ 532 h 1471"/>
                <a:gd name="T24" fmla="*/ 982 w 1013"/>
                <a:gd name="T25" fmla="*/ 578 h 1471"/>
                <a:gd name="T26" fmla="*/ 960 w 1013"/>
                <a:gd name="T27" fmla="*/ 617 h 1471"/>
                <a:gd name="T28" fmla="*/ 376 w 1013"/>
                <a:gd name="T29" fmla="*/ 1430 h 1471"/>
                <a:gd name="T30" fmla="*/ 353 w 1013"/>
                <a:gd name="T31" fmla="*/ 1453 h 1471"/>
                <a:gd name="T32" fmla="*/ 328 w 1013"/>
                <a:gd name="T33" fmla="*/ 1467 h 1471"/>
                <a:gd name="T34" fmla="*/ 301 w 1013"/>
                <a:gd name="T35" fmla="*/ 1471 h 1471"/>
                <a:gd name="T36" fmla="*/ 272 w 1013"/>
                <a:gd name="T37" fmla="*/ 1467 h 1471"/>
                <a:gd name="T38" fmla="*/ 244 w 1013"/>
                <a:gd name="T39" fmla="*/ 1457 h 1471"/>
                <a:gd name="T40" fmla="*/ 217 w 1013"/>
                <a:gd name="T41" fmla="*/ 1442 h 1471"/>
                <a:gd name="T42" fmla="*/ 194 w 1013"/>
                <a:gd name="T43" fmla="*/ 1420 h 1471"/>
                <a:gd name="T44" fmla="*/ 175 w 1013"/>
                <a:gd name="T45" fmla="*/ 1393 h 1471"/>
                <a:gd name="T46" fmla="*/ 161 w 1013"/>
                <a:gd name="T47" fmla="*/ 1366 h 1471"/>
                <a:gd name="T48" fmla="*/ 153 w 1013"/>
                <a:gd name="T49" fmla="*/ 1333 h 1471"/>
                <a:gd name="T50" fmla="*/ 153 w 1013"/>
                <a:gd name="T51" fmla="*/ 1302 h 1471"/>
                <a:gd name="T52" fmla="*/ 161 w 1013"/>
                <a:gd name="T53" fmla="*/ 1267 h 1471"/>
                <a:gd name="T54" fmla="*/ 126 w 1013"/>
                <a:gd name="T55" fmla="*/ 1273 h 1471"/>
                <a:gd name="T56" fmla="*/ 93 w 1013"/>
                <a:gd name="T57" fmla="*/ 1267 h 1471"/>
                <a:gd name="T58" fmla="*/ 62 w 1013"/>
                <a:gd name="T59" fmla="*/ 1254 h 1471"/>
                <a:gd name="T60" fmla="*/ 37 w 1013"/>
                <a:gd name="T61" fmla="*/ 1230 h 1471"/>
                <a:gd name="T62" fmla="*/ 17 w 1013"/>
                <a:gd name="T63" fmla="*/ 1201 h 1471"/>
                <a:gd name="T64" fmla="*/ 4 w 1013"/>
                <a:gd name="T65" fmla="*/ 1166 h 1471"/>
                <a:gd name="T66" fmla="*/ 0 w 1013"/>
                <a:gd name="T67" fmla="*/ 1131 h 1471"/>
                <a:gd name="T68" fmla="*/ 4 w 1013"/>
                <a:gd name="T69" fmla="*/ 1094 h 1471"/>
                <a:gd name="T70" fmla="*/ 19 w 1013"/>
                <a:gd name="T71" fmla="*/ 1058 h 1471"/>
                <a:gd name="T72" fmla="*/ 8 w 1013"/>
                <a:gd name="T73" fmla="*/ 1062 h 1471"/>
                <a:gd name="T74" fmla="*/ 803 w 1013"/>
                <a:gd name="T7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3" h="1471">
                  <a:moveTo>
                    <a:pt x="803" y="0"/>
                  </a:moveTo>
                  <a:lnTo>
                    <a:pt x="852" y="37"/>
                  </a:lnTo>
                  <a:lnTo>
                    <a:pt x="894" y="76"/>
                  </a:lnTo>
                  <a:lnTo>
                    <a:pt x="931" y="119"/>
                  </a:lnTo>
                  <a:lnTo>
                    <a:pt x="962" y="163"/>
                  </a:lnTo>
                  <a:lnTo>
                    <a:pt x="986" y="208"/>
                  </a:lnTo>
                  <a:lnTo>
                    <a:pt x="1003" y="254"/>
                  </a:lnTo>
                  <a:lnTo>
                    <a:pt x="1009" y="297"/>
                  </a:lnTo>
                  <a:lnTo>
                    <a:pt x="1013" y="361"/>
                  </a:lnTo>
                  <a:lnTo>
                    <a:pt x="1013" y="423"/>
                  </a:lnTo>
                  <a:lnTo>
                    <a:pt x="1007" y="481"/>
                  </a:lnTo>
                  <a:lnTo>
                    <a:pt x="997" y="532"/>
                  </a:lnTo>
                  <a:lnTo>
                    <a:pt x="982" y="578"/>
                  </a:lnTo>
                  <a:lnTo>
                    <a:pt x="960" y="617"/>
                  </a:lnTo>
                  <a:lnTo>
                    <a:pt x="376" y="1430"/>
                  </a:lnTo>
                  <a:lnTo>
                    <a:pt x="353" y="1453"/>
                  </a:lnTo>
                  <a:lnTo>
                    <a:pt x="328" y="1467"/>
                  </a:lnTo>
                  <a:lnTo>
                    <a:pt x="301" y="1471"/>
                  </a:lnTo>
                  <a:lnTo>
                    <a:pt x="272" y="1467"/>
                  </a:lnTo>
                  <a:lnTo>
                    <a:pt x="244" y="1457"/>
                  </a:lnTo>
                  <a:lnTo>
                    <a:pt x="217" y="1442"/>
                  </a:lnTo>
                  <a:lnTo>
                    <a:pt x="194" y="1420"/>
                  </a:lnTo>
                  <a:lnTo>
                    <a:pt x="175" y="1393"/>
                  </a:lnTo>
                  <a:lnTo>
                    <a:pt x="161" y="1366"/>
                  </a:lnTo>
                  <a:lnTo>
                    <a:pt x="153" y="1333"/>
                  </a:lnTo>
                  <a:lnTo>
                    <a:pt x="153" y="1302"/>
                  </a:lnTo>
                  <a:lnTo>
                    <a:pt x="161" y="1267"/>
                  </a:lnTo>
                  <a:lnTo>
                    <a:pt x="126" y="1273"/>
                  </a:lnTo>
                  <a:lnTo>
                    <a:pt x="93" y="1267"/>
                  </a:lnTo>
                  <a:lnTo>
                    <a:pt x="62" y="1254"/>
                  </a:lnTo>
                  <a:lnTo>
                    <a:pt x="37" y="1230"/>
                  </a:lnTo>
                  <a:lnTo>
                    <a:pt x="17" y="1201"/>
                  </a:lnTo>
                  <a:lnTo>
                    <a:pt x="4" y="1166"/>
                  </a:lnTo>
                  <a:lnTo>
                    <a:pt x="0" y="1131"/>
                  </a:lnTo>
                  <a:lnTo>
                    <a:pt x="4" y="1094"/>
                  </a:lnTo>
                  <a:lnTo>
                    <a:pt x="19" y="1058"/>
                  </a:lnTo>
                  <a:lnTo>
                    <a:pt x="8" y="1062"/>
                  </a:lnTo>
                  <a:lnTo>
                    <a:pt x="803"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7" name="Freeform 3787"/>
            <p:cNvSpPr>
              <a:spLocks/>
            </p:cNvSpPr>
            <p:nvPr/>
          </p:nvSpPr>
          <p:spPr bwMode="auto">
            <a:xfrm>
              <a:off x="18786961" y="7433689"/>
              <a:ext cx="576263" cy="746125"/>
            </a:xfrm>
            <a:custGeom>
              <a:avLst/>
              <a:gdLst>
                <a:gd name="T0" fmla="*/ 132 w 363"/>
                <a:gd name="T1" fmla="*/ 0 h 470"/>
                <a:gd name="T2" fmla="*/ 190 w 363"/>
                <a:gd name="T3" fmla="*/ 47 h 470"/>
                <a:gd name="T4" fmla="*/ 244 w 363"/>
                <a:gd name="T5" fmla="*/ 99 h 470"/>
                <a:gd name="T6" fmla="*/ 291 w 363"/>
                <a:gd name="T7" fmla="*/ 159 h 470"/>
                <a:gd name="T8" fmla="*/ 330 w 363"/>
                <a:gd name="T9" fmla="*/ 223 h 470"/>
                <a:gd name="T10" fmla="*/ 363 w 363"/>
                <a:gd name="T11" fmla="*/ 293 h 470"/>
                <a:gd name="T12" fmla="*/ 231 w 363"/>
                <a:gd name="T13" fmla="*/ 470 h 470"/>
                <a:gd name="T14" fmla="*/ 200 w 363"/>
                <a:gd name="T15" fmla="*/ 400 h 470"/>
                <a:gd name="T16" fmla="*/ 159 w 363"/>
                <a:gd name="T17" fmla="*/ 334 h 470"/>
                <a:gd name="T18" fmla="*/ 112 w 363"/>
                <a:gd name="T19" fmla="*/ 276 h 470"/>
                <a:gd name="T20" fmla="*/ 60 w 363"/>
                <a:gd name="T21" fmla="*/ 222 h 470"/>
                <a:gd name="T22" fmla="*/ 0 w 363"/>
                <a:gd name="T23" fmla="*/ 177 h 470"/>
                <a:gd name="T24" fmla="*/ 132 w 363"/>
                <a:gd name="T25"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470">
                  <a:moveTo>
                    <a:pt x="132" y="0"/>
                  </a:moveTo>
                  <a:lnTo>
                    <a:pt x="190" y="47"/>
                  </a:lnTo>
                  <a:lnTo>
                    <a:pt x="244" y="99"/>
                  </a:lnTo>
                  <a:lnTo>
                    <a:pt x="291" y="159"/>
                  </a:lnTo>
                  <a:lnTo>
                    <a:pt x="330" y="223"/>
                  </a:lnTo>
                  <a:lnTo>
                    <a:pt x="363" y="293"/>
                  </a:lnTo>
                  <a:lnTo>
                    <a:pt x="231" y="470"/>
                  </a:lnTo>
                  <a:lnTo>
                    <a:pt x="200" y="400"/>
                  </a:lnTo>
                  <a:lnTo>
                    <a:pt x="159" y="334"/>
                  </a:lnTo>
                  <a:lnTo>
                    <a:pt x="112" y="276"/>
                  </a:lnTo>
                  <a:lnTo>
                    <a:pt x="60" y="222"/>
                  </a:lnTo>
                  <a:lnTo>
                    <a:pt x="0" y="177"/>
                  </a:lnTo>
                  <a:lnTo>
                    <a:pt x="132"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8" name="Freeform 3788"/>
            <p:cNvSpPr>
              <a:spLocks/>
            </p:cNvSpPr>
            <p:nvPr/>
          </p:nvSpPr>
          <p:spPr bwMode="auto">
            <a:xfrm>
              <a:off x="16837511" y="7498777"/>
              <a:ext cx="471488" cy="815975"/>
            </a:xfrm>
            <a:custGeom>
              <a:avLst/>
              <a:gdLst>
                <a:gd name="T0" fmla="*/ 111 w 297"/>
                <a:gd name="T1" fmla="*/ 0 h 514"/>
                <a:gd name="T2" fmla="*/ 297 w 297"/>
                <a:gd name="T3" fmla="*/ 140 h 514"/>
                <a:gd name="T4" fmla="*/ 293 w 297"/>
                <a:gd name="T5" fmla="*/ 223 h 514"/>
                <a:gd name="T6" fmla="*/ 277 w 297"/>
                <a:gd name="T7" fmla="*/ 303 h 514"/>
                <a:gd name="T8" fmla="*/ 252 w 297"/>
                <a:gd name="T9" fmla="*/ 378 h 514"/>
                <a:gd name="T10" fmla="*/ 219 w 297"/>
                <a:gd name="T11" fmla="*/ 448 h 514"/>
                <a:gd name="T12" fmla="*/ 176 w 297"/>
                <a:gd name="T13" fmla="*/ 514 h 514"/>
                <a:gd name="T14" fmla="*/ 0 w 297"/>
                <a:gd name="T15" fmla="*/ 382 h 514"/>
                <a:gd name="T16" fmla="*/ 43 w 297"/>
                <a:gd name="T17" fmla="*/ 314 h 514"/>
                <a:gd name="T18" fmla="*/ 74 w 297"/>
                <a:gd name="T19" fmla="*/ 243 h 514"/>
                <a:gd name="T20" fmla="*/ 97 w 297"/>
                <a:gd name="T21" fmla="*/ 165 h 514"/>
                <a:gd name="T22" fmla="*/ 109 w 297"/>
                <a:gd name="T23" fmla="*/ 84 h 514"/>
                <a:gd name="T24" fmla="*/ 111 w 297"/>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514">
                  <a:moveTo>
                    <a:pt x="111" y="0"/>
                  </a:moveTo>
                  <a:lnTo>
                    <a:pt x="297" y="140"/>
                  </a:lnTo>
                  <a:lnTo>
                    <a:pt x="293" y="223"/>
                  </a:lnTo>
                  <a:lnTo>
                    <a:pt x="277" y="303"/>
                  </a:lnTo>
                  <a:lnTo>
                    <a:pt x="252" y="378"/>
                  </a:lnTo>
                  <a:lnTo>
                    <a:pt x="219" y="448"/>
                  </a:lnTo>
                  <a:lnTo>
                    <a:pt x="176" y="514"/>
                  </a:lnTo>
                  <a:lnTo>
                    <a:pt x="0" y="382"/>
                  </a:lnTo>
                  <a:lnTo>
                    <a:pt x="43" y="314"/>
                  </a:lnTo>
                  <a:lnTo>
                    <a:pt x="74" y="243"/>
                  </a:lnTo>
                  <a:lnTo>
                    <a:pt x="97" y="165"/>
                  </a:lnTo>
                  <a:lnTo>
                    <a:pt x="109" y="84"/>
                  </a:lnTo>
                  <a:lnTo>
                    <a:pt x="111"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9" name="Freeform 3790"/>
            <p:cNvSpPr>
              <a:spLocks/>
            </p:cNvSpPr>
            <p:nvPr/>
          </p:nvSpPr>
          <p:spPr bwMode="auto">
            <a:xfrm>
              <a:off x="15032524" y="6266877"/>
              <a:ext cx="1876425" cy="1776413"/>
            </a:xfrm>
            <a:custGeom>
              <a:avLst/>
              <a:gdLst>
                <a:gd name="T0" fmla="*/ 336 w 1182"/>
                <a:gd name="T1" fmla="*/ 0 h 1119"/>
                <a:gd name="T2" fmla="*/ 367 w 1182"/>
                <a:gd name="T3" fmla="*/ 0 h 1119"/>
                <a:gd name="T4" fmla="*/ 400 w 1182"/>
                <a:gd name="T5" fmla="*/ 10 h 1119"/>
                <a:gd name="T6" fmla="*/ 431 w 1182"/>
                <a:gd name="T7" fmla="*/ 27 h 1119"/>
                <a:gd name="T8" fmla="*/ 955 w 1182"/>
                <a:gd name="T9" fmla="*/ 417 h 1119"/>
                <a:gd name="T10" fmla="*/ 1003 w 1182"/>
                <a:gd name="T11" fmla="*/ 464 h 1119"/>
                <a:gd name="T12" fmla="*/ 1052 w 1182"/>
                <a:gd name="T13" fmla="*/ 520 h 1119"/>
                <a:gd name="T14" fmla="*/ 1096 w 1182"/>
                <a:gd name="T15" fmla="*/ 586 h 1119"/>
                <a:gd name="T16" fmla="*/ 1133 w 1182"/>
                <a:gd name="T17" fmla="*/ 656 h 1119"/>
                <a:gd name="T18" fmla="*/ 1164 w 1182"/>
                <a:gd name="T19" fmla="*/ 730 h 1119"/>
                <a:gd name="T20" fmla="*/ 1178 w 1182"/>
                <a:gd name="T21" fmla="*/ 788 h 1119"/>
                <a:gd name="T22" fmla="*/ 1182 w 1182"/>
                <a:gd name="T23" fmla="*/ 848 h 1119"/>
                <a:gd name="T24" fmla="*/ 1178 w 1182"/>
                <a:gd name="T25" fmla="*/ 906 h 1119"/>
                <a:gd name="T26" fmla="*/ 1164 w 1182"/>
                <a:gd name="T27" fmla="*/ 962 h 1119"/>
                <a:gd name="T28" fmla="*/ 1145 w 1182"/>
                <a:gd name="T29" fmla="*/ 1019 h 1119"/>
                <a:gd name="T30" fmla="*/ 1118 w 1182"/>
                <a:gd name="T31" fmla="*/ 1071 h 1119"/>
                <a:gd name="T32" fmla="*/ 1087 w 1182"/>
                <a:gd name="T33" fmla="*/ 1119 h 1119"/>
                <a:gd name="T34" fmla="*/ 0 w 1182"/>
                <a:gd name="T35" fmla="*/ 307 h 1119"/>
                <a:gd name="T36" fmla="*/ 20 w 1182"/>
                <a:gd name="T37" fmla="*/ 312 h 1119"/>
                <a:gd name="T38" fmla="*/ 39 w 1182"/>
                <a:gd name="T39" fmla="*/ 322 h 1119"/>
                <a:gd name="T40" fmla="*/ 27 w 1182"/>
                <a:gd name="T41" fmla="*/ 287 h 1119"/>
                <a:gd name="T42" fmla="*/ 29 w 1182"/>
                <a:gd name="T43" fmla="*/ 254 h 1119"/>
                <a:gd name="T44" fmla="*/ 39 w 1182"/>
                <a:gd name="T45" fmla="*/ 223 h 1119"/>
                <a:gd name="T46" fmla="*/ 56 w 1182"/>
                <a:gd name="T47" fmla="*/ 194 h 1119"/>
                <a:gd name="T48" fmla="*/ 82 w 1182"/>
                <a:gd name="T49" fmla="*/ 171 h 1119"/>
                <a:gd name="T50" fmla="*/ 113 w 1182"/>
                <a:gd name="T51" fmla="*/ 155 h 1119"/>
                <a:gd name="T52" fmla="*/ 148 w 1182"/>
                <a:gd name="T53" fmla="*/ 144 h 1119"/>
                <a:gd name="T54" fmla="*/ 182 w 1182"/>
                <a:gd name="T55" fmla="*/ 142 h 1119"/>
                <a:gd name="T56" fmla="*/ 219 w 1182"/>
                <a:gd name="T57" fmla="*/ 149 h 1119"/>
                <a:gd name="T58" fmla="*/ 214 w 1182"/>
                <a:gd name="T59" fmla="*/ 118 h 1119"/>
                <a:gd name="T60" fmla="*/ 219 w 1182"/>
                <a:gd name="T61" fmla="*/ 89 h 1119"/>
                <a:gd name="T62" fmla="*/ 231 w 1182"/>
                <a:gd name="T63" fmla="*/ 62 h 1119"/>
                <a:gd name="T64" fmla="*/ 250 w 1182"/>
                <a:gd name="T65" fmla="*/ 39 h 1119"/>
                <a:gd name="T66" fmla="*/ 276 w 1182"/>
                <a:gd name="T67" fmla="*/ 21 h 1119"/>
                <a:gd name="T68" fmla="*/ 305 w 1182"/>
                <a:gd name="T69" fmla="*/ 8 h 1119"/>
                <a:gd name="T70" fmla="*/ 336 w 1182"/>
                <a:gd name="T7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2" h="1119">
                  <a:moveTo>
                    <a:pt x="336" y="0"/>
                  </a:moveTo>
                  <a:lnTo>
                    <a:pt x="367" y="0"/>
                  </a:lnTo>
                  <a:lnTo>
                    <a:pt x="400" y="10"/>
                  </a:lnTo>
                  <a:lnTo>
                    <a:pt x="431" y="27"/>
                  </a:lnTo>
                  <a:lnTo>
                    <a:pt x="955" y="417"/>
                  </a:lnTo>
                  <a:lnTo>
                    <a:pt x="1003" y="464"/>
                  </a:lnTo>
                  <a:lnTo>
                    <a:pt x="1052" y="520"/>
                  </a:lnTo>
                  <a:lnTo>
                    <a:pt x="1096" y="586"/>
                  </a:lnTo>
                  <a:lnTo>
                    <a:pt x="1133" y="656"/>
                  </a:lnTo>
                  <a:lnTo>
                    <a:pt x="1164" y="730"/>
                  </a:lnTo>
                  <a:lnTo>
                    <a:pt x="1178" y="788"/>
                  </a:lnTo>
                  <a:lnTo>
                    <a:pt x="1182" y="848"/>
                  </a:lnTo>
                  <a:lnTo>
                    <a:pt x="1178" y="906"/>
                  </a:lnTo>
                  <a:lnTo>
                    <a:pt x="1164" y="962"/>
                  </a:lnTo>
                  <a:lnTo>
                    <a:pt x="1145" y="1019"/>
                  </a:lnTo>
                  <a:lnTo>
                    <a:pt x="1118" y="1071"/>
                  </a:lnTo>
                  <a:lnTo>
                    <a:pt x="1087" y="1119"/>
                  </a:lnTo>
                  <a:lnTo>
                    <a:pt x="0" y="307"/>
                  </a:lnTo>
                  <a:lnTo>
                    <a:pt x="20" y="312"/>
                  </a:lnTo>
                  <a:lnTo>
                    <a:pt x="39" y="322"/>
                  </a:lnTo>
                  <a:lnTo>
                    <a:pt x="27" y="287"/>
                  </a:lnTo>
                  <a:lnTo>
                    <a:pt x="29" y="254"/>
                  </a:lnTo>
                  <a:lnTo>
                    <a:pt x="39" y="223"/>
                  </a:lnTo>
                  <a:lnTo>
                    <a:pt x="56" y="194"/>
                  </a:lnTo>
                  <a:lnTo>
                    <a:pt x="82" y="171"/>
                  </a:lnTo>
                  <a:lnTo>
                    <a:pt x="113" y="155"/>
                  </a:lnTo>
                  <a:lnTo>
                    <a:pt x="148" y="144"/>
                  </a:lnTo>
                  <a:lnTo>
                    <a:pt x="182" y="142"/>
                  </a:lnTo>
                  <a:lnTo>
                    <a:pt x="219" y="149"/>
                  </a:lnTo>
                  <a:lnTo>
                    <a:pt x="214" y="118"/>
                  </a:lnTo>
                  <a:lnTo>
                    <a:pt x="219" y="89"/>
                  </a:lnTo>
                  <a:lnTo>
                    <a:pt x="231" y="62"/>
                  </a:lnTo>
                  <a:lnTo>
                    <a:pt x="250" y="39"/>
                  </a:lnTo>
                  <a:lnTo>
                    <a:pt x="276" y="21"/>
                  </a:lnTo>
                  <a:lnTo>
                    <a:pt x="305" y="8"/>
                  </a:lnTo>
                  <a:lnTo>
                    <a:pt x="336"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0" name="Freeform 3811"/>
            <p:cNvSpPr>
              <a:spLocks/>
            </p:cNvSpPr>
            <p:nvPr/>
          </p:nvSpPr>
          <p:spPr bwMode="auto">
            <a:xfrm>
              <a:off x="16458099" y="3439539"/>
              <a:ext cx="1608138" cy="2322513"/>
            </a:xfrm>
            <a:custGeom>
              <a:avLst/>
              <a:gdLst>
                <a:gd name="T0" fmla="*/ 712 w 1013"/>
                <a:gd name="T1" fmla="*/ 0 h 1463"/>
                <a:gd name="T2" fmla="*/ 739 w 1013"/>
                <a:gd name="T3" fmla="*/ 4 h 1463"/>
                <a:gd name="T4" fmla="*/ 769 w 1013"/>
                <a:gd name="T5" fmla="*/ 14 h 1463"/>
                <a:gd name="T6" fmla="*/ 794 w 1013"/>
                <a:gd name="T7" fmla="*/ 31 h 1463"/>
                <a:gd name="T8" fmla="*/ 817 w 1013"/>
                <a:gd name="T9" fmla="*/ 53 h 1463"/>
                <a:gd name="T10" fmla="*/ 838 w 1013"/>
                <a:gd name="T11" fmla="*/ 78 h 1463"/>
                <a:gd name="T12" fmla="*/ 852 w 1013"/>
                <a:gd name="T13" fmla="*/ 107 h 1463"/>
                <a:gd name="T14" fmla="*/ 860 w 1013"/>
                <a:gd name="T15" fmla="*/ 138 h 1463"/>
                <a:gd name="T16" fmla="*/ 860 w 1013"/>
                <a:gd name="T17" fmla="*/ 171 h 1463"/>
                <a:gd name="T18" fmla="*/ 852 w 1013"/>
                <a:gd name="T19" fmla="*/ 204 h 1463"/>
                <a:gd name="T20" fmla="*/ 887 w 1013"/>
                <a:gd name="T21" fmla="*/ 198 h 1463"/>
                <a:gd name="T22" fmla="*/ 922 w 1013"/>
                <a:gd name="T23" fmla="*/ 204 h 1463"/>
                <a:gd name="T24" fmla="*/ 953 w 1013"/>
                <a:gd name="T25" fmla="*/ 219 h 1463"/>
                <a:gd name="T26" fmla="*/ 978 w 1013"/>
                <a:gd name="T27" fmla="*/ 245 h 1463"/>
                <a:gd name="T28" fmla="*/ 997 w 1013"/>
                <a:gd name="T29" fmla="*/ 276 h 1463"/>
                <a:gd name="T30" fmla="*/ 1009 w 1013"/>
                <a:gd name="T31" fmla="*/ 311 h 1463"/>
                <a:gd name="T32" fmla="*/ 1013 w 1013"/>
                <a:gd name="T33" fmla="*/ 347 h 1463"/>
                <a:gd name="T34" fmla="*/ 1005 w 1013"/>
                <a:gd name="T35" fmla="*/ 386 h 1463"/>
                <a:gd name="T36" fmla="*/ 198 w 1013"/>
                <a:gd name="T37" fmla="*/ 1463 h 1463"/>
                <a:gd name="T38" fmla="*/ 146 w 1013"/>
                <a:gd name="T39" fmla="*/ 1422 h 1463"/>
                <a:gd name="T40" fmla="*/ 101 w 1013"/>
                <a:gd name="T41" fmla="*/ 1376 h 1463"/>
                <a:gd name="T42" fmla="*/ 62 w 1013"/>
                <a:gd name="T43" fmla="*/ 1325 h 1463"/>
                <a:gd name="T44" fmla="*/ 31 w 1013"/>
                <a:gd name="T45" fmla="*/ 1275 h 1463"/>
                <a:gd name="T46" fmla="*/ 12 w 1013"/>
                <a:gd name="T47" fmla="*/ 1224 h 1463"/>
                <a:gd name="T48" fmla="*/ 2 w 1013"/>
                <a:gd name="T49" fmla="*/ 1174 h 1463"/>
                <a:gd name="T50" fmla="*/ 0 w 1013"/>
                <a:gd name="T51" fmla="*/ 1110 h 1463"/>
                <a:gd name="T52" fmla="*/ 0 w 1013"/>
                <a:gd name="T53" fmla="*/ 1048 h 1463"/>
                <a:gd name="T54" fmla="*/ 4 w 1013"/>
                <a:gd name="T55" fmla="*/ 992 h 1463"/>
                <a:gd name="T56" fmla="*/ 14 w 1013"/>
                <a:gd name="T57" fmla="*/ 939 h 1463"/>
                <a:gd name="T58" fmla="*/ 29 w 1013"/>
                <a:gd name="T59" fmla="*/ 893 h 1463"/>
                <a:gd name="T60" fmla="*/ 53 w 1013"/>
                <a:gd name="T61" fmla="*/ 854 h 1463"/>
                <a:gd name="T62" fmla="*/ 637 w 1013"/>
                <a:gd name="T63" fmla="*/ 41 h 1463"/>
                <a:gd name="T64" fmla="*/ 658 w 1013"/>
                <a:gd name="T65" fmla="*/ 20 h 1463"/>
                <a:gd name="T66" fmla="*/ 683 w 1013"/>
                <a:gd name="T67" fmla="*/ 6 h 1463"/>
                <a:gd name="T68" fmla="*/ 712 w 1013"/>
                <a:gd name="T69" fmla="*/ 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3" h="1463">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2" y="204"/>
                  </a:lnTo>
                  <a:lnTo>
                    <a:pt x="953" y="219"/>
                  </a:lnTo>
                  <a:lnTo>
                    <a:pt x="978" y="245"/>
                  </a:lnTo>
                  <a:lnTo>
                    <a:pt x="997" y="276"/>
                  </a:lnTo>
                  <a:lnTo>
                    <a:pt x="1009" y="311"/>
                  </a:lnTo>
                  <a:lnTo>
                    <a:pt x="1013" y="347"/>
                  </a:lnTo>
                  <a:lnTo>
                    <a:pt x="1005" y="386"/>
                  </a:lnTo>
                  <a:lnTo>
                    <a:pt x="198" y="1463"/>
                  </a:lnTo>
                  <a:lnTo>
                    <a:pt x="146" y="1422"/>
                  </a:lnTo>
                  <a:lnTo>
                    <a:pt x="101" y="1376"/>
                  </a:lnTo>
                  <a:lnTo>
                    <a:pt x="62" y="1325"/>
                  </a:lnTo>
                  <a:lnTo>
                    <a:pt x="31" y="1275"/>
                  </a:lnTo>
                  <a:lnTo>
                    <a:pt x="12" y="1224"/>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1" name="Freeform 3813"/>
            <p:cNvSpPr>
              <a:spLocks/>
            </p:cNvSpPr>
            <p:nvPr/>
          </p:nvSpPr>
          <p:spPr bwMode="auto">
            <a:xfrm>
              <a:off x="16153299" y="5392164"/>
              <a:ext cx="557213" cy="730250"/>
            </a:xfrm>
            <a:custGeom>
              <a:avLst/>
              <a:gdLst>
                <a:gd name="T0" fmla="*/ 132 w 351"/>
                <a:gd name="T1" fmla="*/ 0 h 460"/>
                <a:gd name="T2" fmla="*/ 163 w 351"/>
                <a:gd name="T3" fmla="*/ 68 h 460"/>
                <a:gd name="T4" fmla="*/ 200 w 351"/>
                <a:gd name="T5" fmla="*/ 130 h 460"/>
                <a:gd name="T6" fmla="*/ 245 w 351"/>
                <a:gd name="T7" fmla="*/ 188 h 460"/>
                <a:gd name="T8" fmla="*/ 295 w 351"/>
                <a:gd name="T9" fmla="*/ 239 h 460"/>
                <a:gd name="T10" fmla="*/ 351 w 351"/>
                <a:gd name="T11" fmla="*/ 285 h 460"/>
                <a:gd name="T12" fmla="*/ 219 w 351"/>
                <a:gd name="T13" fmla="*/ 460 h 460"/>
                <a:gd name="T14" fmla="*/ 163 w 351"/>
                <a:gd name="T15" fmla="*/ 415 h 460"/>
                <a:gd name="T16" fmla="*/ 113 w 351"/>
                <a:gd name="T17" fmla="*/ 363 h 460"/>
                <a:gd name="T18" fmla="*/ 68 w 351"/>
                <a:gd name="T19" fmla="*/ 307 h 460"/>
                <a:gd name="T20" fmla="*/ 31 w 351"/>
                <a:gd name="T21" fmla="*/ 243 h 460"/>
                <a:gd name="T22" fmla="*/ 0 w 351"/>
                <a:gd name="T23" fmla="*/ 175 h 460"/>
                <a:gd name="T24" fmla="*/ 132 w 351"/>
                <a:gd name="T25"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60">
                  <a:moveTo>
                    <a:pt x="132" y="0"/>
                  </a:moveTo>
                  <a:lnTo>
                    <a:pt x="163" y="68"/>
                  </a:lnTo>
                  <a:lnTo>
                    <a:pt x="200" y="130"/>
                  </a:lnTo>
                  <a:lnTo>
                    <a:pt x="245" y="188"/>
                  </a:lnTo>
                  <a:lnTo>
                    <a:pt x="295" y="239"/>
                  </a:lnTo>
                  <a:lnTo>
                    <a:pt x="351" y="285"/>
                  </a:lnTo>
                  <a:lnTo>
                    <a:pt x="219" y="460"/>
                  </a:lnTo>
                  <a:lnTo>
                    <a:pt x="163" y="415"/>
                  </a:lnTo>
                  <a:lnTo>
                    <a:pt x="113" y="363"/>
                  </a:lnTo>
                  <a:lnTo>
                    <a:pt x="68" y="307"/>
                  </a:lnTo>
                  <a:lnTo>
                    <a:pt x="31" y="243"/>
                  </a:lnTo>
                  <a:lnTo>
                    <a:pt x="0" y="175"/>
                  </a:lnTo>
                  <a:lnTo>
                    <a:pt x="132"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2" name="Slide Number Placeholder 1"/>
          <p:cNvSpPr>
            <a:spLocks noGrp="1"/>
          </p:cNvSpPr>
          <p:nvPr>
            <p:ph type="sldNum" sz="quarter" idx="12"/>
          </p:nvPr>
        </p:nvSpPr>
        <p:spPr/>
        <p:txBody>
          <a:bodyPr/>
          <a:lstStyle/>
          <a:p>
            <a:fld id="{FF439014-E629-42E3-A58B-61A0F1C8CFFE}" type="slidenum">
              <a:rPr lang="es-SV" smtClean="0"/>
              <a:pPr/>
              <a:t>15</a:t>
            </a:fld>
            <a:endParaRPr lang="es-SV"/>
          </a:p>
        </p:txBody>
      </p:sp>
    </p:spTree>
    <p:extLst>
      <p:ext uri="{BB962C8B-B14F-4D97-AF65-F5344CB8AC3E}">
        <p14:creationId xmlns:p14="http://schemas.microsoft.com/office/powerpoint/2010/main" val="38497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Learning Objectives</a:t>
            </a:r>
          </a:p>
        </p:txBody>
      </p:sp>
      <p:sp>
        <p:nvSpPr>
          <p:cNvPr id="3" name="Textbox 1"/>
          <p:cNvSpPr/>
          <p:nvPr/>
        </p:nvSpPr>
        <p:spPr>
          <a:xfrm>
            <a:off x="6568065" y="3033369"/>
            <a:ext cx="15166684" cy="3937817"/>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Getting Started with Hibernate</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Concepts of ORM (Object Relational Mapping)</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Advantages of Hibernate compared to JDBC</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Hibernate Architecture</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Installation and Directory Structure</a:t>
            </a:r>
          </a:p>
          <a:p>
            <a:pPr marL="3102381" lvl="2" indent="-685800">
              <a:buFont typeface="Wingdings" panose="05000000000000000000" pitchFamily="2" charset="2"/>
              <a:buChar char="ü"/>
            </a:pPr>
            <a:r>
              <a:rPr lang="en-US" sz="4000" dirty="0">
                <a:ea typeface="Open Sans" panose="020B0606030504020204" pitchFamily="34" charset="0"/>
                <a:cs typeface="Open Sans" panose="020B0606030504020204" pitchFamily="34" charset="0"/>
              </a:rPr>
              <a:t>Hibernate Configurations</a:t>
            </a:r>
            <a:endParaRPr lang="en-US" sz="4000" dirty="0">
              <a:ea typeface="Open Sans" panose="020B0606030504020204" pitchFamily="34" charset="0"/>
              <a:cs typeface="Open Sans" panose="020B0606030504020204" pitchFamily="34" charset="0"/>
            </a:endParaRPr>
          </a:p>
        </p:txBody>
      </p:sp>
      <p:cxnSp>
        <p:nvCxnSpPr>
          <p:cNvPr id="4" name="10 Conector recto"/>
          <p:cNvCxnSpPr/>
          <p:nvPr/>
        </p:nvCxnSpPr>
        <p:spPr>
          <a:xfrm flipV="1">
            <a:off x="2246689" y="2673329"/>
            <a:ext cx="7020780"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2" name="1 Grupo"/>
          <p:cNvGrpSpPr>
            <a:grpSpLocks noChangeAspect="1"/>
          </p:cNvGrpSpPr>
          <p:nvPr/>
        </p:nvGrpSpPr>
        <p:grpSpPr>
          <a:xfrm flipH="1">
            <a:off x="3272986" y="5014909"/>
            <a:ext cx="4374303" cy="5219260"/>
            <a:chOff x="12242800" y="2443339"/>
            <a:chExt cx="9474199" cy="7665861"/>
          </a:xfrm>
        </p:grpSpPr>
        <p:sp>
          <p:nvSpPr>
            <p:cNvPr id="63" name="Oval 29"/>
            <p:cNvSpPr>
              <a:spLocks noChangeArrowheads="1"/>
            </p:cNvSpPr>
            <p:nvPr/>
          </p:nvSpPr>
          <p:spPr bwMode="auto">
            <a:xfrm>
              <a:off x="12242800" y="9859227"/>
              <a:ext cx="9474199" cy="249973"/>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solidFill>
                  <a:srgbClr val="000000"/>
                </a:solidFill>
                <a:latin typeface="Arial" pitchFamily="34" charset="0"/>
                <a:cs typeface="Arial" pitchFamily="34" charset="0"/>
              </a:endParaRPr>
            </a:p>
          </p:txBody>
        </p:sp>
        <p:grpSp>
          <p:nvGrpSpPr>
            <p:cNvPr id="64" name="Grupo 43"/>
            <p:cNvGrpSpPr>
              <a:grpSpLocks noChangeAspect="1"/>
            </p:cNvGrpSpPr>
            <p:nvPr/>
          </p:nvGrpSpPr>
          <p:grpSpPr>
            <a:xfrm>
              <a:off x="12649021" y="2443339"/>
              <a:ext cx="8653051" cy="7526256"/>
              <a:chOff x="4991994" y="603100"/>
              <a:chExt cx="13068835" cy="11367019"/>
            </a:xfrm>
          </p:grpSpPr>
          <p:sp>
            <p:nvSpPr>
              <p:cNvPr id="65" name="Rectángulo 44"/>
              <p:cNvSpPr/>
              <p:nvPr/>
            </p:nvSpPr>
            <p:spPr bwMode="auto">
              <a:xfrm rot="2720980">
                <a:off x="12899009" y="3617943"/>
                <a:ext cx="5123268"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6" name="Rectángulo redondeado 45"/>
              <p:cNvSpPr/>
              <p:nvPr/>
            </p:nvSpPr>
            <p:spPr bwMode="auto">
              <a:xfrm>
                <a:off x="12163425" y="1143159"/>
                <a:ext cx="170497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7" name="Rectángulo 46"/>
              <p:cNvSpPr/>
              <p:nvPr/>
            </p:nvSpPr>
            <p:spPr bwMode="auto">
              <a:xfrm>
                <a:off x="10810129" y="603100"/>
                <a:ext cx="1280164" cy="360040"/>
              </a:xfrm>
              <a:prstGeom prst="rect">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8" name="Rectángulo 70"/>
              <p:cNvSpPr/>
              <p:nvPr/>
            </p:nvSpPr>
            <p:spPr bwMode="auto">
              <a:xfrm>
                <a:off x="10203915" y="963140"/>
                <a:ext cx="2492592" cy="1218085"/>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9" name="Trapecio 71"/>
              <p:cNvSpPr/>
              <p:nvPr/>
            </p:nvSpPr>
            <p:spPr bwMode="auto">
              <a:xfrm>
                <a:off x="8730824" y="2181225"/>
                <a:ext cx="5438775" cy="2543175"/>
              </a:xfrm>
              <a:prstGeom prst="trapezoid">
                <a:avLst>
                  <a:gd name="adj" fmla="val 58333"/>
                </a:avLst>
              </a:prstGeom>
              <a:solidFill>
                <a:schemeClr val="accent4">
                  <a:lumMod val="40000"/>
                  <a:lumOff val="60000"/>
                </a:schemeClr>
              </a:solidFill>
              <a:ln>
                <a:noFill/>
              </a:ln>
              <a:extLst/>
            </p:spPr>
            <p:txBody>
              <a:bodyPr lIns="0" tIns="0" rIns="0" bIns="0" rtlCol="0" anchor="ctr"/>
              <a:lstStyle/>
              <a:p>
                <a:pPr algn="ctr"/>
                <a:endParaRPr lang="es-ES">
                  <a:solidFill>
                    <a:srgbClr val="000000"/>
                  </a:solidFill>
                </a:endParaRPr>
              </a:p>
            </p:txBody>
          </p:sp>
          <p:sp>
            <p:nvSpPr>
              <p:cNvPr id="70" name="Rectángulo 72"/>
              <p:cNvSpPr/>
              <p:nvPr/>
            </p:nvSpPr>
            <p:spPr bwMode="auto">
              <a:xfrm rot="18875636">
                <a:off x="12543713" y="8102783"/>
                <a:ext cx="5555906"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71" name="Redondear rectángulo de esquina del mismo lado 73"/>
              <p:cNvSpPr/>
              <p:nvPr/>
            </p:nvSpPr>
            <p:spPr bwMode="auto">
              <a:xfrm>
                <a:off x="8735624" y="10137254"/>
                <a:ext cx="5429175" cy="945105"/>
              </a:xfrm>
              <a:prstGeom prst="round2SameRect">
                <a:avLst>
                  <a:gd name="adj1" fmla="val 50000"/>
                  <a:gd name="adj2" fmla="val 0"/>
                </a:avLst>
              </a:prstGeom>
              <a:solidFill>
                <a:schemeClr val="accent5"/>
              </a:solidFill>
              <a:ln>
                <a:noFill/>
              </a:ln>
              <a:extLst/>
            </p:spPr>
            <p:txBody>
              <a:bodyPr lIns="0" tIns="0" rIns="0" bIns="0" rtlCol="0" anchor="ctr"/>
              <a:lstStyle/>
              <a:p>
                <a:pPr algn="ctr"/>
                <a:endParaRPr lang="es-ES">
                  <a:solidFill>
                    <a:srgbClr val="000000"/>
                  </a:solidFill>
                </a:endParaRPr>
              </a:p>
            </p:txBody>
          </p:sp>
          <p:grpSp>
            <p:nvGrpSpPr>
              <p:cNvPr id="72" name="Grupo 78"/>
              <p:cNvGrpSpPr>
                <a:grpSpLocks noChangeAspect="1"/>
              </p:cNvGrpSpPr>
              <p:nvPr/>
            </p:nvGrpSpPr>
            <p:grpSpPr>
              <a:xfrm rot="10800000">
                <a:off x="4991994" y="11069545"/>
                <a:ext cx="12916435" cy="900574"/>
                <a:chOff x="3331781" y="4429065"/>
                <a:chExt cx="22773810" cy="1519880"/>
              </a:xfrm>
            </p:grpSpPr>
            <p:sp>
              <p:nvSpPr>
                <p:cNvPr id="75" name="47 Rectángulo redondeado"/>
                <p:cNvSpPr/>
                <p:nvPr/>
              </p:nvSpPr>
              <p:spPr bwMode="auto">
                <a:xfrm>
                  <a:off x="5023344" y="4429065"/>
                  <a:ext cx="19484838" cy="1512610"/>
                </a:xfrm>
                <a:prstGeom prst="roundRect">
                  <a:avLst>
                    <a:gd name="adj" fmla="val 0"/>
                  </a:avLst>
                </a:prstGeom>
                <a:solidFill>
                  <a:srgbClr val="FEBF02"/>
                </a:solidFill>
                <a:ln>
                  <a:noFill/>
                </a:ln>
                <a:extLst/>
              </p:spPr>
              <p:txBody>
                <a:bodyPr lIns="0" tIns="0" rIns="0" bIns="0" rtlCol="0" anchor="ctr"/>
                <a:lstStyle/>
                <a:p>
                  <a:pPr algn="ctr"/>
                  <a:endParaRPr lang="es-SV">
                    <a:solidFill>
                      <a:srgbClr val="000000"/>
                    </a:solidFill>
                  </a:endParaRPr>
                </a:p>
              </p:txBody>
            </p:sp>
            <p:sp>
              <p:nvSpPr>
                <p:cNvPr id="76" name="5 Triángulo isósceles"/>
                <p:cNvSpPr/>
                <p:nvPr/>
              </p:nvSpPr>
              <p:spPr bwMode="auto">
                <a:xfrm rot="5400000">
                  <a:off x="24551362" y="4388278"/>
                  <a:ext cx="1507958" cy="1594318"/>
                </a:xfrm>
                <a:custGeom>
                  <a:avLst/>
                  <a:gdLst/>
                  <a:ahLst/>
                  <a:cxnLst/>
                  <a:rect l="l" t="t" r="r" b="b"/>
                  <a:pathLst>
                    <a:path w="1069519" h="1115371">
                      <a:moveTo>
                        <a:pt x="0" y="1115371"/>
                      </a:moveTo>
                      <a:lnTo>
                        <a:pt x="539623" y="0"/>
                      </a:lnTo>
                      <a:lnTo>
                        <a:pt x="1069519" y="1115371"/>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77" name="6 Triángulo isósceles"/>
                <p:cNvSpPr/>
                <p:nvPr/>
              </p:nvSpPr>
              <p:spPr bwMode="auto">
                <a:xfrm rot="5400000">
                  <a:off x="25442577" y="4832867"/>
                  <a:ext cx="611868" cy="71416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793" h="533637">
                      <a:moveTo>
                        <a:pt x="0" y="494532"/>
                      </a:moveTo>
                      <a:lnTo>
                        <a:pt x="317897" y="0"/>
                      </a:lnTo>
                      <a:lnTo>
                        <a:pt x="635793" y="494532"/>
                      </a:lnTo>
                      <a:cubicBezTo>
                        <a:pt x="531018" y="494342"/>
                        <a:pt x="432115" y="533691"/>
                        <a:pt x="327340" y="533501"/>
                      </a:cubicBezTo>
                      <a:cubicBezTo>
                        <a:pt x="219391" y="536072"/>
                        <a:pt x="107949" y="501486"/>
                        <a:pt x="0" y="494532"/>
                      </a:cubicBezTo>
                      <a:close/>
                    </a:path>
                  </a:pathLst>
                </a:custGeom>
                <a:solidFill>
                  <a:schemeClr val="tx1">
                    <a:lumMod val="85000"/>
                    <a:lumOff val="15000"/>
                  </a:schemeClr>
                </a:solidFill>
                <a:ln>
                  <a:noFill/>
                </a:ln>
                <a:extLst/>
              </p:spPr>
              <p:txBody>
                <a:bodyPr lIns="0" tIns="0" rIns="0" bIns="0" rtlCol="0" anchor="ctr"/>
                <a:lstStyle/>
                <a:p>
                  <a:pPr algn="ctr"/>
                  <a:endParaRPr lang="es-SV">
                    <a:solidFill>
                      <a:srgbClr val="000000"/>
                    </a:solidFill>
                  </a:endParaRPr>
                </a:p>
              </p:txBody>
            </p:sp>
            <p:sp>
              <p:nvSpPr>
                <p:cNvPr id="78" name="5 Triángulo isósceles"/>
                <p:cNvSpPr/>
                <p:nvPr/>
              </p:nvSpPr>
              <p:spPr bwMode="auto">
                <a:xfrm rot="5400000">
                  <a:off x="24775223" y="5218184"/>
                  <a:ext cx="463724" cy="997798"/>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9" name="73 Rectángulo redondeado"/>
                <p:cNvSpPr/>
                <p:nvPr/>
              </p:nvSpPr>
              <p:spPr bwMode="auto">
                <a:xfrm>
                  <a:off x="5023376" y="4884018"/>
                  <a:ext cx="19484807" cy="545274"/>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80" name="1 Rectángulo redondeado"/>
                <p:cNvSpPr/>
                <p:nvPr/>
              </p:nvSpPr>
              <p:spPr bwMode="auto">
                <a:xfrm>
                  <a:off x="3331781" y="4429075"/>
                  <a:ext cx="1163158" cy="1512610"/>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81" name="44 Rectángulo redondeado"/>
                <p:cNvSpPr/>
                <p:nvPr/>
              </p:nvSpPr>
              <p:spPr bwMode="auto">
                <a:xfrm>
                  <a:off x="4494950" y="4429075"/>
                  <a:ext cx="550104" cy="1512610"/>
                </a:xfrm>
                <a:prstGeom prst="roundRect">
                  <a:avLst>
                    <a:gd name="adj" fmla="val 0"/>
                  </a:avLst>
                </a:prstGeom>
                <a:gradFill>
                  <a:gsLst>
                    <a:gs pos="0">
                      <a:srgbClr val="CBCBCB"/>
                    </a:gs>
                    <a:gs pos="5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grpSp>
          <p:sp>
            <p:nvSpPr>
              <p:cNvPr id="73" name="Rectángulo redondeado 79"/>
              <p:cNvSpPr/>
              <p:nvPr/>
            </p:nvSpPr>
            <p:spPr bwMode="auto">
              <a:xfrm>
                <a:off x="17025714" y="5463639"/>
                <a:ext cx="103511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74" name="Trapecio 80"/>
              <p:cNvSpPr/>
              <p:nvPr/>
            </p:nvSpPr>
            <p:spPr bwMode="auto">
              <a:xfrm>
                <a:off x="6651803" y="4724400"/>
                <a:ext cx="9596815" cy="6345147"/>
              </a:xfrm>
              <a:prstGeom prst="trapezoid">
                <a:avLst>
                  <a:gd name="adj" fmla="val 33101"/>
                </a:avLst>
              </a:prstGeom>
              <a:solidFill>
                <a:schemeClr val="bg1">
                  <a:alpha val="35000"/>
                </a:schemeClr>
              </a:solidFill>
              <a:ln>
                <a:noFill/>
              </a:ln>
              <a:extLst/>
            </p:spPr>
            <p:txBody>
              <a:bodyPr lIns="0" tIns="0" rIns="0" bIns="0" rtlCol="0" anchor="ctr"/>
              <a:lstStyle/>
              <a:p>
                <a:pPr algn="ctr"/>
                <a:endParaRPr lang="es-ES">
                  <a:solidFill>
                    <a:srgbClr val="000000"/>
                  </a:solidFill>
                </a:endParaRPr>
              </a:p>
            </p:txBody>
          </p:sp>
        </p:grpSp>
      </p:grpSp>
    </p:spTree>
    <p:extLst>
      <p:ext uri="{BB962C8B-B14F-4D97-AF65-F5344CB8AC3E}">
        <p14:creationId xmlns:p14="http://schemas.microsoft.com/office/powerpoint/2010/main" val="2495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80">
                                          <p:stCondLst>
                                            <p:cond delay="0"/>
                                          </p:stCondLst>
                                        </p:cTn>
                                        <p:tgtEl>
                                          <p:spTgt spid="62"/>
                                        </p:tgtEl>
                                      </p:cBhvr>
                                    </p:animEffect>
                                    <p:anim calcmode="lin" valueType="num">
                                      <p:cBhvr>
                                        <p:cTn id="2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6" dur="26">
                                          <p:stCondLst>
                                            <p:cond delay="650"/>
                                          </p:stCondLst>
                                        </p:cTn>
                                        <p:tgtEl>
                                          <p:spTgt spid="62"/>
                                        </p:tgtEl>
                                      </p:cBhvr>
                                      <p:to x="100000" y="60000"/>
                                    </p:animScale>
                                    <p:animScale>
                                      <p:cBhvr>
                                        <p:cTn id="27" dur="166" decel="50000">
                                          <p:stCondLst>
                                            <p:cond delay="676"/>
                                          </p:stCondLst>
                                        </p:cTn>
                                        <p:tgtEl>
                                          <p:spTgt spid="62"/>
                                        </p:tgtEl>
                                      </p:cBhvr>
                                      <p:to x="100000" y="100000"/>
                                    </p:animScale>
                                    <p:animScale>
                                      <p:cBhvr>
                                        <p:cTn id="28" dur="26">
                                          <p:stCondLst>
                                            <p:cond delay="1312"/>
                                          </p:stCondLst>
                                        </p:cTn>
                                        <p:tgtEl>
                                          <p:spTgt spid="62"/>
                                        </p:tgtEl>
                                      </p:cBhvr>
                                      <p:to x="100000" y="80000"/>
                                    </p:animScale>
                                    <p:animScale>
                                      <p:cBhvr>
                                        <p:cTn id="29" dur="166" decel="50000">
                                          <p:stCondLst>
                                            <p:cond delay="1338"/>
                                          </p:stCondLst>
                                        </p:cTn>
                                        <p:tgtEl>
                                          <p:spTgt spid="62"/>
                                        </p:tgtEl>
                                      </p:cBhvr>
                                      <p:to x="100000" y="100000"/>
                                    </p:animScale>
                                    <p:animScale>
                                      <p:cBhvr>
                                        <p:cTn id="30" dur="26">
                                          <p:stCondLst>
                                            <p:cond delay="1642"/>
                                          </p:stCondLst>
                                        </p:cTn>
                                        <p:tgtEl>
                                          <p:spTgt spid="62"/>
                                        </p:tgtEl>
                                      </p:cBhvr>
                                      <p:to x="100000" y="90000"/>
                                    </p:animScale>
                                    <p:animScale>
                                      <p:cBhvr>
                                        <p:cTn id="31" dur="166" decel="50000">
                                          <p:stCondLst>
                                            <p:cond delay="1668"/>
                                          </p:stCondLst>
                                        </p:cTn>
                                        <p:tgtEl>
                                          <p:spTgt spid="62"/>
                                        </p:tgtEl>
                                      </p:cBhvr>
                                      <p:to x="100000" y="100000"/>
                                    </p:animScale>
                                    <p:animScale>
                                      <p:cBhvr>
                                        <p:cTn id="32" dur="26">
                                          <p:stCondLst>
                                            <p:cond delay="1808"/>
                                          </p:stCondLst>
                                        </p:cTn>
                                        <p:tgtEl>
                                          <p:spTgt spid="62"/>
                                        </p:tgtEl>
                                      </p:cBhvr>
                                      <p:to x="100000" y="95000"/>
                                    </p:animScale>
                                    <p:animScale>
                                      <p:cBhvr>
                                        <p:cTn id="3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Hibernate - Overview</a:t>
            </a:r>
          </a:p>
        </p:txBody>
      </p:sp>
      <p:sp>
        <p:nvSpPr>
          <p:cNvPr id="207" name="10 Conector recto"/>
          <p:cNvSpPr/>
          <p:nvPr/>
        </p:nvSpPr>
        <p:spPr>
          <a:xfrm>
            <a:off x="1905918" y="2763854"/>
            <a:ext cx="4931281"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9983523" cy="3416542"/>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sz="3600"/>
              <a:t>Hibernate framework simplifies the development of java application to interact with the database. Hibernate is an open source, lightweight, ORM (Object Relational Mapping) tool.</a:t>
            </a:r>
          </a:p>
          <a:p>
            <a:pPr marL="571557" indent="-571557">
              <a:buSzPct val="100000"/>
              <a:buFont typeface="Arial"/>
              <a:buChar char="•"/>
              <a:defRPr sz="3600"/>
            </a:pPr>
            <a:r>
              <a:rPr sz="3600"/>
              <a:t>An ORM tool simplifies the data creation, data manipulation and data access. It is a programming technique that maps the object to the data stored in the database.</a:t>
            </a:r>
          </a:p>
          <a:p>
            <a:pPr marL="571557" indent="-571557">
              <a:buSzPct val="100000"/>
              <a:buFont typeface="Arial"/>
              <a:buChar char="•"/>
              <a:defRPr sz="3600"/>
            </a:pPr>
            <a:r>
              <a:rPr sz="3600"/>
              <a:t>Hibernate maps Java classes to database tables and from Java data types to SQL data types and relieve the developer from 95% of common data persistence related programming tasks.</a:t>
            </a:r>
          </a:p>
        </p:txBody>
      </p:sp>
      <p:pic>
        <p:nvPicPr>
          <p:cNvPr id="209" name="pasted-image.tiff" descr="pasted-image.tiff"/>
          <p:cNvPicPr>
            <a:picLocks noChangeAspect="1"/>
          </p:cNvPicPr>
          <p:nvPr/>
        </p:nvPicPr>
        <p:blipFill>
          <a:blip r:embed="rId3">
            <a:extLst/>
          </a:blip>
          <a:stretch>
            <a:fillRect/>
          </a:stretch>
        </p:blipFill>
        <p:spPr>
          <a:xfrm>
            <a:off x="2869786" y="7670263"/>
            <a:ext cx="9144783" cy="2702314"/>
          </a:xfrm>
          <a:prstGeom prst="rect">
            <a:avLst/>
          </a:prstGeom>
          <a:ln w="12700">
            <a:miter lim="400000"/>
          </a:ln>
        </p:spPr>
      </p:pic>
      <p:pic>
        <p:nvPicPr>
          <p:cNvPr id="210" name="pasted-image.tiff" descr="pasted-image.tiff"/>
          <p:cNvPicPr>
            <a:picLocks noChangeAspect="1"/>
          </p:cNvPicPr>
          <p:nvPr/>
        </p:nvPicPr>
        <p:blipFill>
          <a:blip r:embed="rId4">
            <a:extLst/>
          </a:blip>
          <a:stretch>
            <a:fillRect/>
          </a:stretch>
        </p:blipFill>
        <p:spPr>
          <a:xfrm>
            <a:off x="13225650" y="7659741"/>
            <a:ext cx="9914446" cy="2723358"/>
          </a:xfrm>
          <a:prstGeom prst="rect">
            <a:avLst/>
          </a:prstGeom>
          <a:ln w="12700">
            <a:miter lim="400000"/>
          </a:ln>
        </p:spPr>
      </p:pic>
      <p:sp>
        <p:nvSpPr>
          <p:cNvPr id="211" name="10 Conector recto"/>
          <p:cNvSpPr/>
          <p:nvPr/>
        </p:nvSpPr>
        <p:spPr>
          <a:xfrm flipH="1">
            <a:off x="12731014" y="7173337"/>
            <a:ext cx="1" cy="5612822"/>
          </a:xfrm>
          <a:prstGeom prst="line">
            <a:avLst/>
          </a:prstGeom>
          <a:ln w="57150">
            <a:solidFill>
              <a:srgbClr val="C00000"/>
            </a:solidFill>
            <a:miter/>
          </a:ln>
        </p:spPr>
        <p:txBody>
          <a:bodyPr lIns="45722" rIns="45722"/>
          <a:lstStyle/>
          <a:p>
            <a:endParaRPr/>
          </a:p>
        </p:txBody>
      </p:sp>
    </p:spTree>
    <p:extLst>
      <p:ext uri="{BB962C8B-B14F-4D97-AF65-F5344CB8AC3E}">
        <p14:creationId xmlns:p14="http://schemas.microsoft.com/office/powerpoint/2010/main" val="652095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iterate>
                                    <p:tmAbs val="0"/>
                                  </p:iterate>
                                  <p:childTnLst>
                                    <p:set>
                                      <p:cBhvr>
                                        <p:cTn id="16" fill="hold"/>
                                        <p:tgtEl>
                                          <p:spTgt spid="211"/>
                                        </p:tgtEl>
                                        <p:attrNameLst>
                                          <p:attrName>style.visibility</p:attrName>
                                        </p:attrNameLst>
                                      </p:cBhvr>
                                      <p:to>
                                        <p:strVal val="visible"/>
                                      </p:to>
                                    </p:set>
                                    <p:anim calcmode="lin" valueType="num">
                                      <p:cBhvr>
                                        <p:cTn id="17" dur="500" fill="hold"/>
                                        <p:tgtEl>
                                          <p:spTgt spid="211"/>
                                        </p:tgtEl>
                                        <p:attrNameLst>
                                          <p:attrName>ppt_x</p:attrName>
                                        </p:attrNameLst>
                                      </p:cBhvr>
                                      <p:tavLst>
                                        <p:tav tm="0">
                                          <p:val>
                                            <p:strVal val="#ppt_x"/>
                                          </p:val>
                                        </p:tav>
                                        <p:tav tm="100000">
                                          <p:val>
                                            <p:strVal val="#ppt_x"/>
                                          </p:val>
                                        </p:tav>
                                      </p:tavLst>
                                    </p:anim>
                                    <p:anim calcmode="lin" valueType="num">
                                      <p:cBhvr>
                                        <p:cTn id="18" dur="500" fill="hold"/>
                                        <p:tgtEl>
                                          <p:spTgt spid="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P spid="21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Group 9"/>
          <p:cNvGrpSpPr/>
          <p:nvPr/>
        </p:nvGrpSpPr>
        <p:grpSpPr>
          <a:xfrm>
            <a:off x="19147628" y="9853826"/>
            <a:ext cx="3026674" cy="3026673"/>
            <a:chOff x="0" y="0"/>
            <a:chExt cx="3026475" cy="3026475"/>
          </a:xfrm>
        </p:grpSpPr>
        <p:graphicFrame>
          <p:nvGraphicFramePr>
            <p:cNvPr id="21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1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1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Hibernate - Advantages</a:t>
            </a:r>
          </a:p>
        </p:txBody>
      </p:sp>
      <p:sp>
        <p:nvSpPr>
          <p:cNvPr id="217" name="10 Conector recto"/>
          <p:cNvSpPr/>
          <p:nvPr/>
        </p:nvSpPr>
        <p:spPr>
          <a:xfrm>
            <a:off x="1905919" y="2763854"/>
            <a:ext cx="5516346" cy="0"/>
          </a:xfrm>
          <a:prstGeom prst="line">
            <a:avLst/>
          </a:prstGeom>
          <a:ln w="57150">
            <a:solidFill>
              <a:srgbClr val="C00000"/>
            </a:solidFill>
            <a:miter/>
          </a:ln>
        </p:spPr>
        <p:txBody>
          <a:bodyPr lIns="45722" rIns="45722"/>
          <a:lstStyle/>
          <a:p>
            <a:endParaRPr/>
          </a:p>
        </p:txBody>
      </p:sp>
      <p:sp>
        <p:nvSpPr>
          <p:cNvPr id="218" name="TextBox 34"/>
          <p:cNvSpPr txBox="1"/>
          <p:nvPr/>
        </p:nvSpPr>
        <p:spPr>
          <a:xfrm>
            <a:off x="2428454" y="3506570"/>
            <a:ext cx="19983523" cy="8402847"/>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sz="3600" dirty="0"/>
              <a:t>There are many advantages of Hibernate Framework. They are as follows:</a:t>
            </a:r>
          </a:p>
          <a:p>
            <a:pPr marL="571557" indent="-571557">
              <a:buSzPct val="100000"/>
              <a:buFont typeface="Arial"/>
              <a:buChar char="•"/>
              <a:defRPr sz="3600"/>
            </a:pPr>
            <a:r>
              <a:rPr sz="3600" dirty="0"/>
              <a:t>Open-source and Lightweight: Hibernate framework is open-source under the LGPL license and lightweight.</a:t>
            </a:r>
          </a:p>
          <a:p>
            <a:pPr marL="571557" indent="-571557">
              <a:buSzPct val="100000"/>
              <a:buFont typeface="Arial"/>
              <a:buChar char="•"/>
              <a:defRPr sz="3600"/>
            </a:pPr>
            <a:r>
              <a:rPr sz="3600" dirty="0"/>
              <a:t>Fast performance: The performance of hibernate framework is fast because cache is internally used in hibernate framework. There are two types of cache in hibernate framework first level cache and second level cache. First level cache is enabled bydefault.</a:t>
            </a:r>
          </a:p>
          <a:p>
            <a:pPr marL="571557" indent="-571557">
              <a:buSzPct val="100000"/>
              <a:buFont typeface="Arial"/>
              <a:buChar char="•"/>
              <a:defRPr sz="3600"/>
            </a:pPr>
            <a:r>
              <a:rPr sz="3600" dirty="0"/>
              <a:t>Database Independent query: HQL (Hibernate Query Language) is the object-oriented version of SQL. It generates the database independent queries. So you don't need to write database specific queries. Before Hibernate, If database is changed for the project, we need to change the SQL query as well that leads to the maintenance problem.</a:t>
            </a:r>
          </a:p>
          <a:p>
            <a:pPr marL="571557" indent="-571557">
              <a:buSzPct val="100000"/>
              <a:buFont typeface="Arial"/>
              <a:buChar char="•"/>
              <a:defRPr sz="3600"/>
            </a:pPr>
            <a:r>
              <a:rPr sz="3600" dirty="0"/>
              <a:t>Automatic table creation: Hibernate framework provides the facility to create the tables of the database automatically. So there is no need to create tables in the database manually.</a:t>
            </a:r>
          </a:p>
          <a:p>
            <a:pPr marL="571557" indent="-571557">
              <a:buSzPct val="100000"/>
              <a:buFont typeface="Arial"/>
              <a:buChar char="•"/>
              <a:defRPr sz="3600"/>
            </a:pPr>
            <a:r>
              <a:rPr sz="3600" dirty="0"/>
              <a:t>Simplifies complex join: To fetch data form multiple tables is easy in hibernate framework.</a:t>
            </a:r>
          </a:p>
          <a:p>
            <a:pPr marL="571557" indent="-571557">
              <a:buSzPct val="100000"/>
              <a:buFont typeface="Arial"/>
              <a:buChar char="•"/>
              <a:defRPr sz="3600"/>
            </a:pPr>
            <a:r>
              <a:rPr sz="3600" dirty="0"/>
              <a:t>Provides query statistics and database status: Hibernate supports Query cache and provide statistics about query and database status.</a:t>
            </a:r>
          </a:p>
        </p:txBody>
      </p:sp>
    </p:spTree>
    <p:extLst>
      <p:ext uri="{BB962C8B-B14F-4D97-AF65-F5344CB8AC3E}">
        <p14:creationId xmlns:p14="http://schemas.microsoft.com/office/powerpoint/2010/main" val="1166001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6"/>
                                        </p:tgtEl>
                                        <p:attrNameLst>
                                          <p:attrName>style.visibility</p:attrName>
                                        </p:attrNameLst>
                                      </p:cBhvr>
                                      <p:to>
                                        <p:strVal val="visible"/>
                                      </p:to>
                                    </p:set>
                                    <p:anim calcmode="lin" valueType="num">
                                      <p:cBhvr>
                                        <p:cTn id="7" dur="1000" fill="hold"/>
                                        <p:tgtEl>
                                          <p:spTgt spid="216"/>
                                        </p:tgtEl>
                                        <p:attrNameLst>
                                          <p:attrName>ppt_x</p:attrName>
                                        </p:attrNameLst>
                                      </p:cBhvr>
                                      <p:tavLst>
                                        <p:tav tm="0">
                                          <p:val>
                                            <p:strVal val="0-#ppt_w/2"/>
                                          </p:val>
                                        </p:tav>
                                        <p:tav tm="100000">
                                          <p:val>
                                            <p:strVal val="#ppt_x"/>
                                          </p:val>
                                        </p:tav>
                                      </p:tavLst>
                                    </p:anim>
                                    <p:anim calcmode="lin" valueType="num">
                                      <p:cBhvr>
                                        <p:cTn id="8" dur="1000" fill="hold"/>
                                        <p:tgtEl>
                                          <p:spTgt spid="21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17"/>
                                        </p:tgtEl>
                                        <p:attrNameLst>
                                          <p:attrName>style.visibility</p:attrName>
                                        </p:attrNameLst>
                                      </p:cBhvr>
                                      <p:to>
                                        <p:strVal val="visible"/>
                                      </p:to>
                                    </p:set>
                                    <p:anim calcmode="lin" valueType="num">
                                      <p:cBhvr>
                                        <p:cTn id="12" dur="500" fill="hold"/>
                                        <p:tgtEl>
                                          <p:spTgt spid="217"/>
                                        </p:tgtEl>
                                        <p:attrNameLst>
                                          <p:attrName>ppt_x</p:attrName>
                                        </p:attrNameLst>
                                      </p:cBhvr>
                                      <p:tavLst>
                                        <p:tav tm="0">
                                          <p:val>
                                            <p:strVal val="#ppt_x"/>
                                          </p:val>
                                        </p:tav>
                                        <p:tav tm="100000">
                                          <p:val>
                                            <p:strVal val="#ppt_x"/>
                                          </p:val>
                                        </p:tav>
                                      </p:tavLst>
                                    </p:anim>
                                    <p:anim calcmode="lin" valueType="num">
                                      <p:cBhvr>
                                        <p:cTn id="13"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P spid="21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9"/>
          <p:cNvGrpSpPr/>
          <p:nvPr/>
        </p:nvGrpSpPr>
        <p:grpSpPr>
          <a:xfrm>
            <a:off x="19147628" y="9853826"/>
            <a:ext cx="3026674" cy="3026673"/>
            <a:chOff x="0" y="0"/>
            <a:chExt cx="3026475" cy="3026475"/>
          </a:xfrm>
        </p:grpSpPr>
        <p:graphicFrame>
          <p:nvGraphicFramePr>
            <p:cNvPr id="220"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21"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2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Supported Databases</a:t>
            </a:r>
          </a:p>
        </p:txBody>
      </p:sp>
      <p:sp>
        <p:nvSpPr>
          <p:cNvPr id="224" name="10 Conector recto"/>
          <p:cNvSpPr/>
          <p:nvPr/>
        </p:nvSpPr>
        <p:spPr>
          <a:xfrm>
            <a:off x="1905918" y="2763854"/>
            <a:ext cx="4976286" cy="0"/>
          </a:xfrm>
          <a:prstGeom prst="line">
            <a:avLst/>
          </a:prstGeom>
          <a:ln w="57150">
            <a:solidFill>
              <a:srgbClr val="C00000"/>
            </a:solidFill>
            <a:miter/>
          </a:ln>
        </p:spPr>
        <p:txBody>
          <a:bodyPr lIns="45722" rIns="45722"/>
          <a:lstStyle/>
          <a:p>
            <a:endParaRPr/>
          </a:p>
        </p:txBody>
      </p:sp>
      <p:sp>
        <p:nvSpPr>
          <p:cNvPr id="225" name="TextBox 34"/>
          <p:cNvSpPr txBox="1"/>
          <p:nvPr/>
        </p:nvSpPr>
        <p:spPr>
          <a:xfrm>
            <a:off x="2428454" y="3506570"/>
            <a:ext cx="19983523" cy="507864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sz="3600" dirty="0"/>
              <a:t>HSQL Database Engine</a:t>
            </a:r>
          </a:p>
          <a:p>
            <a:pPr marL="571557" indent="-571557">
              <a:buSzPct val="100000"/>
              <a:buFont typeface="Arial"/>
              <a:buChar char="•"/>
              <a:defRPr sz="3600"/>
            </a:pPr>
            <a:r>
              <a:rPr sz="3600" dirty="0"/>
              <a:t>DB2/NT</a:t>
            </a:r>
          </a:p>
          <a:p>
            <a:pPr marL="571557" indent="-571557">
              <a:buSzPct val="100000"/>
              <a:buFont typeface="Arial"/>
              <a:buChar char="•"/>
              <a:defRPr sz="3600"/>
            </a:pPr>
            <a:r>
              <a:rPr sz="3600" dirty="0"/>
              <a:t>MySQL</a:t>
            </a:r>
          </a:p>
          <a:p>
            <a:pPr marL="571557" indent="-571557">
              <a:buSzPct val="100000"/>
              <a:buFont typeface="Arial"/>
              <a:buChar char="•"/>
              <a:defRPr sz="3600"/>
            </a:pPr>
            <a:r>
              <a:rPr sz="3600" dirty="0"/>
              <a:t>PostgreSQL</a:t>
            </a:r>
          </a:p>
          <a:p>
            <a:pPr marL="571557" indent="-571557">
              <a:buSzPct val="100000"/>
              <a:buFont typeface="Arial"/>
              <a:buChar char="•"/>
              <a:defRPr sz="3600"/>
            </a:pPr>
            <a:r>
              <a:rPr sz="3600" dirty="0"/>
              <a:t>FrontBase</a:t>
            </a:r>
          </a:p>
          <a:p>
            <a:pPr marL="571557" indent="-571557">
              <a:buSzPct val="100000"/>
              <a:buFont typeface="Arial"/>
              <a:buChar char="•"/>
              <a:defRPr sz="3600"/>
            </a:pPr>
            <a:r>
              <a:rPr sz="3600" dirty="0"/>
              <a:t>Oracle</a:t>
            </a:r>
          </a:p>
          <a:p>
            <a:pPr marL="571557" indent="-571557">
              <a:buSzPct val="100000"/>
              <a:buFont typeface="Arial"/>
              <a:buChar char="•"/>
              <a:defRPr sz="3600"/>
            </a:pPr>
            <a:r>
              <a:rPr sz="3600" dirty="0"/>
              <a:t>Microsoft SQL Server Database</a:t>
            </a:r>
          </a:p>
          <a:p>
            <a:pPr marL="571557" indent="-571557">
              <a:buSzPct val="100000"/>
              <a:buFont typeface="Arial"/>
              <a:buChar char="•"/>
              <a:defRPr sz="3600"/>
            </a:pPr>
            <a:r>
              <a:rPr sz="3600" dirty="0"/>
              <a:t>Sybase SQL Server</a:t>
            </a:r>
          </a:p>
          <a:p>
            <a:pPr marL="571557" indent="-571557">
              <a:buSzPct val="100000"/>
              <a:buFont typeface="Arial"/>
              <a:buChar char="•"/>
              <a:defRPr sz="3600"/>
            </a:pPr>
            <a:r>
              <a:rPr sz="3600" dirty="0"/>
              <a:t>Informix Dynamic Server</a:t>
            </a:r>
          </a:p>
        </p:txBody>
      </p:sp>
    </p:spTree>
    <p:extLst>
      <p:ext uri="{BB962C8B-B14F-4D97-AF65-F5344CB8AC3E}">
        <p14:creationId xmlns:p14="http://schemas.microsoft.com/office/powerpoint/2010/main" val="1193065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24"/>
                                        </p:tgtEl>
                                        <p:attrNameLst>
                                          <p:attrName>style.visibility</p:attrName>
                                        </p:attrNameLst>
                                      </p:cBhvr>
                                      <p:to>
                                        <p:strVal val="visible"/>
                                      </p:to>
                                    </p:set>
                                    <p:anim calcmode="lin" valueType="num">
                                      <p:cBhvr>
                                        <p:cTn id="12" dur="500" fill="hold"/>
                                        <p:tgtEl>
                                          <p:spTgt spid="224"/>
                                        </p:tgtEl>
                                        <p:attrNameLst>
                                          <p:attrName>ppt_x</p:attrName>
                                        </p:attrNameLst>
                                      </p:cBhvr>
                                      <p:tavLst>
                                        <p:tav tm="0">
                                          <p:val>
                                            <p:strVal val="#ppt_x"/>
                                          </p:val>
                                        </p:tav>
                                        <p:tav tm="100000">
                                          <p:val>
                                            <p:strVal val="#ppt_x"/>
                                          </p:val>
                                        </p:tav>
                                      </p:tavLst>
                                    </p:anim>
                                    <p:anim calcmode="lin" valueType="num">
                                      <p:cBhvr>
                                        <p:cTn id="13"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4"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9"/>
          <p:cNvGrpSpPr/>
          <p:nvPr/>
        </p:nvGrpSpPr>
        <p:grpSpPr>
          <a:xfrm>
            <a:off x="19147628" y="9853826"/>
            <a:ext cx="3026674" cy="3026673"/>
            <a:chOff x="0" y="0"/>
            <a:chExt cx="3026475" cy="3026475"/>
          </a:xfrm>
        </p:grpSpPr>
        <p:graphicFrame>
          <p:nvGraphicFramePr>
            <p:cNvPr id="227"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28"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3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Hibernate Architecture</a:t>
            </a:r>
          </a:p>
        </p:txBody>
      </p:sp>
      <p:sp>
        <p:nvSpPr>
          <p:cNvPr id="231" name="10 Conector recto"/>
          <p:cNvSpPr/>
          <p:nvPr/>
        </p:nvSpPr>
        <p:spPr>
          <a:xfrm>
            <a:off x="1905918" y="2763854"/>
            <a:ext cx="5336326" cy="0"/>
          </a:xfrm>
          <a:prstGeom prst="line">
            <a:avLst/>
          </a:prstGeom>
          <a:ln w="57150">
            <a:solidFill>
              <a:srgbClr val="C00000"/>
            </a:solidFill>
            <a:miter/>
          </a:ln>
        </p:spPr>
        <p:txBody>
          <a:bodyPr lIns="45722" rIns="45722"/>
          <a:lstStyle/>
          <a:p>
            <a:endParaRPr/>
          </a:p>
        </p:txBody>
      </p:sp>
      <p:pic>
        <p:nvPicPr>
          <p:cNvPr id="232" name="pasted-image.tiff" descr="pasted-image.tiff"/>
          <p:cNvPicPr>
            <a:picLocks noChangeAspect="1"/>
          </p:cNvPicPr>
          <p:nvPr/>
        </p:nvPicPr>
        <p:blipFill>
          <a:blip r:embed="rId3">
            <a:extLst/>
          </a:blip>
          <a:stretch>
            <a:fillRect/>
          </a:stretch>
        </p:blipFill>
        <p:spPr>
          <a:xfrm>
            <a:off x="1331769" y="2882252"/>
            <a:ext cx="8087452" cy="10283523"/>
          </a:xfrm>
          <a:prstGeom prst="rect">
            <a:avLst/>
          </a:prstGeom>
          <a:ln w="12700">
            <a:miter lim="400000"/>
          </a:ln>
        </p:spPr>
      </p:pic>
      <p:pic>
        <p:nvPicPr>
          <p:cNvPr id="233" name="pasted-image.tiff" descr="pasted-image.tiff"/>
          <p:cNvPicPr>
            <a:picLocks noChangeAspect="1"/>
          </p:cNvPicPr>
          <p:nvPr/>
        </p:nvPicPr>
        <p:blipFill>
          <a:blip r:embed="rId4">
            <a:extLst/>
          </a:blip>
          <a:stretch>
            <a:fillRect/>
          </a:stretch>
        </p:blipFill>
        <p:spPr>
          <a:xfrm>
            <a:off x="9460643" y="2849164"/>
            <a:ext cx="14644428" cy="10202724"/>
          </a:xfrm>
          <a:prstGeom prst="rect">
            <a:avLst/>
          </a:prstGeom>
          <a:ln w="12700">
            <a:miter lim="400000"/>
          </a:ln>
        </p:spPr>
      </p:pic>
      <p:sp>
        <p:nvSpPr>
          <p:cNvPr id="234" name="10 Conector recto"/>
          <p:cNvSpPr/>
          <p:nvPr/>
        </p:nvSpPr>
        <p:spPr>
          <a:xfrm flipH="1">
            <a:off x="9500044" y="4250031"/>
            <a:ext cx="1" cy="7400990"/>
          </a:xfrm>
          <a:prstGeom prst="line">
            <a:avLst/>
          </a:prstGeom>
          <a:ln w="57150">
            <a:solidFill>
              <a:srgbClr val="C00000"/>
            </a:solidFill>
            <a:miter/>
          </a:ln>
        </p:spPr>
        <p:txBody>
          <a:bodyPr lIns="45722" rIns="45722"/>
          <a:lstStyle/>
          <a:p>
            <a:endParaRPr/>
          </a:p>
        </p:txBody>
      </p:sp>
    </p:spTree>
    <p:extLst>
      <p:ext uri="{BB962C8B-B14F-4D97-AF65-F5344CB8AC3E}">
        <p14:creationId xmlns:p14="http://schemas.microsoft.com/office/powerpoint/2010/main" val="805147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0"/>
                                        </p:tgtEl>
                                        <p:attrNameLst>
                                          <p:attrName>style.visibility</p:attrName>
                                        </p:attrNameLst>
                                      </p:cBhvr>
                                      <p:to>
                                        <p:strVal val="visible"/>
                                      </p:to>
                                    </p:set>
                                    <p:anim calcmode="lin" valueType="num">
                                      <p:cBhvr>
                                        <p:cTn id="7" dur="1000" fill="hold"/>
                                        <p:tgtEl>
                                          <p:spTgt spid="230"/>
                                        </p:tgtEl>
                                        <p:attrNameLst>
                                          <p:attrName>ppt_x</p:attrName>
                                        </p:attrNameLst>
                                      </p:cBhvr>
                                      <p:tavLst>
                                        <p:tav tm="0">
                                          <p:val>
                                            <p:strVal val="0-#ppt_w/2"/>
                                          </p:val>
                                        </p:tav>
                                        <p:tav tm="100000">
                                          <p:val>
                                            <p:strVal val="#ppt_x"/>
                                          </p:val>
                                        </p:tav>
                                      </p:tavLst>
                                    </p:anim>
                                    <p:anim calcmode="lin" valueType="num">
                                      <p:cBhvr>
                                        <p:cTn id="8" dur="1000" fill="hold"/>
                                        <p:tgtEl>
                                          <p:spTgt spid="23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31"/>
                                        </p:tgtEl>
                                        <p:attrNameLst>
                                          <p:attrName>style.visibility</p:attrName>
                                        </p:attrNameLst>
                                      </p:cBhvr>
                                      <p:to>
                                        <p:strVal val="visible"/>
                                      </p:to>
                                    </p:set>
                                    <p:anim calcmode="lin" valueType="num">
                                      <p:cBhvr>
                                        <p:cTn id="12" dur="500" fill="hold"/>
                                        <p:tgtEl>
                                          <p:spTgt spid="231"/>
                                        </p:tgtEl>
                                        <p:attrNameLst>
                                          <p:attrName>ppt_x</p:attrName>
                                        </p:attrNameLst>
                                      </p:cBhvr>
                                      <p:tavLst>
                                        <p:tav tm="0">
                                          <p:val>
                                            <p:strVal val="#ppt_x"/>
                                          </p:val>
                                        </p:tav>
                                        <p:tav tm="100000">
                                          <p:val>
                                            <p:strVal val="#ppt_x"/>
                                          </p:val>
                                        </p:tav>
                                      </p:tavLst>
                                    </p:anim>
                                    <p:anim calcmode="lin" valueType="num">
                                      <p:cBhvr>
                                        <p:cTn id="13" dur="500" fill="hold"/>
                                        <p:tgtEl>
                                          <p:spTgt spid="23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iterate>
                                    <p:tmAbs val="0"/>
                                  </p:iterate>
                                  <p:childTnLst>
                                    <p:set>
                                      <p:cBhvr>
                                        <p:cTn id="16" fill="hold"/>
                                        <p:tgtEl>
                                          <p:spTgt spid="234"/>
                                        </p:tgtEl>
                                        <p:attrNameLst>
                                          <p:attrName>style.visibility</p:attrName>
                                        </p:attrNameLst>
                                      </p:cBhvr>
                                      <p:to>
                                        <p:strVal val="visible"/>
                                      </p:to>
                                    </p:set>
                                    <p:anim calcmode="lin" valueType="num">
                                      <p:cBhvr>
                                        <p:cTn id="17" dur="500" fill="hold"/>
                                        <p:tgtEl>
                                          <p:spTgt spid="234"/>
                                        </p:tgtEl>
                                        <p:attrNameLst>
                                          <p:attrName>ppt_x</p:attrName>
                                        </p:attrNameLst>
                                      </p:cBhvr>
                                      <p:tavLst>
                                        <p:tav tm="0">
                                          <p:val>
                                            <p:strVal val="#ppt_x"/>
                                          </p:val>
                                        </p:tav>
                                        <p:tav tm="100000">
                                          <p:val>
                                            <p:strVal val="#ppt_x"/>
                                          </p:val>
                                        </p:tav>
                                      </p:tavLst>
                                    </p:anim>
                                    <p:anim calcmode="lin" valueType="num">
                                      <p:cBhvr>
                                        <p:cTn id="18" dur="500" fill="hold"/>
                                        <p:tgtEl>
                                          <p:spTgt spid="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advAuto="0"/>
      <p:bldP spid="231" grpId="0" animBg="1" advAuto="0"/>
      <p:bldP spid="2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 name="Group 9"/>
          <p:cNvGrpSpPr/>
          <p:nvPr/>
        </p:nvGrpSpPr>
        <p:grpSpPr>
          <a:xfrm>
            <a:off x="19147628" y="9853826"/>
            <a:ext cx="3026674" cy="3026673"/>
            <a:chOff x="0" y="0"/>
            <a:chExt cx="3026475" cy="3026475"/>
          </a:xfrm>
        </p:grpSpPr>
        <p:graphicFrame>
          <p:nvGraphicFramePr>
            <p:cNvPr id="236"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37"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39"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Hibernate Architecture Explained</a:t>
            </a:r>
          </a:p>
        </p:txBody>
      </p:sp>
      <p:sp>
        <p:nvSpPr>
          <p:cNvPr id="240" name="10 Conector recto"/>
          <p:cNvSpPr/>
          <p:nvPr/>
        </p:nvSpPr>
        <p:spPr>
          <a:xfrm>
            <a:off x="1905918" y="2763854"/>
            <a:ext cx="7811601" cy="0"/>
          </a:xfrm>
          <a:prstGeom prst="line">
            <a:avLst/>
          </a:prstGeom>
          <a:ln w="57150">
            <a:solidFill>
              <a:srgbClr val="C00000"/>
            </a:solidFill>
            <a:miter/>
          </a:ln>
        </p:spPr>
        <p:txBody>
          <a:bodyPr lIns="45722" rIns="45722"/>
          <a:lstStyle/>
          <a:p>
            <a:endParaRPr/>
          </a:p>
        </p:txBody>
      </p:sp>
      <p:sp>
        <p:nvSpPr>
          <p:cNvPr id="241" name="TextBox 34"/>
          <p:cNvSpPr txBox="1"/>
          <p:nvPr/>
        </p:nvSpPr>
        <p:spPr>
          <a:xfrm>
            <a:off x="2428454" y="3506570"/>
            <a:ext cx="19983523" cy="563231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400"/>
            </a:pPr>
            <a:r>
              <a:rPr sz="3600" dirty="0"/>
              <a:t>SessionFactory</a:t>
            </a:r>
          </a:p>
          <a:p>
            <a:pPr marL="1779961" lvl="1" indent="-571557">
              <a:buSzPct val="100000"/>
              <a:buFont typeface="Arial"/>
              <a:buChar char="•"/>
              <a:defRPr sz="3400"/>
            </a:pPr>
            <a:r>
              <a:rPr sz="3600" dirty="0"/>
              <a:t>The SessionFactory is a factory of session and client of ConnectionProvider. It holds second level cache (optional) of data. The org.hibernate.SessionFactory interface provides factory method to get the object of Session.</a:t>
            </a:r>
          </a:p>
          <a:p>
            <a:pPr marL="571557" indent="-571557">
              <a:buSzPct val="100000"/>
              <a:buFont typeface="Arial"/>
              <a:buChar char="•"/>
              <a:defRPr sz="3400"/>
            </a:pPr>
            <a:r>
              <a:rPr sz="3600" dirty="0"/>
              <a:t>Session</a:t>
            </a:r>
          </a:p>
          <a:p>
            <a:pPr marL="1779961" lvl="1" indent="-571557">
              <a:buSzPct val="100000"/>
              <a:buFont typeface="Arial"/>
              <a:buChar char="•"/>
              <a:defRPr sz="3400"/>
            </a:pPr>
            <a:r>
              <a:rPr sz="3600" dirty="0"/>
              <a:t>The session object provides an interface between the application and data stored in the database. It is a short-lived object and wraps the JDBC connection. It is factory of Transaction, Query and Criteria. It holds a first-level cache (mandatory) of data. The org.hibernate.Session interface provides methods to insert, update and delete the object. It also provides factory methods for Transaction, Query and Criteria</a:t>
            </a:r>
            <a:r>
              <a:rPr sz="3600" dirty="0" smtClean="0"/>
              <a:t>.</a:t>
            </a:r>
            <a:endParaRPr sz="3600" dirty="0"/>
          </a:p>
        </p:txBody>
      </p:sp>
    </p:spTree>
    <p:extLst>
      <p:ext uri="{BB962C8B-B14F-4D97-AF65-F5344CB8AC3E}">
        <p14:creationId xmlns:p14="http://schemas.microsoft.com/office/powerpoint/2010/main" val="818480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9"/>
                                        </p:tgtEl>
                                        <p:attrNameLst>
                                          <p:attrName>style.visibility</p:attrName>
                                        </p:attrNameLst>
                                      </p:cBhvr>
                                      <p:to>
                                        <p:strVal val="visible"/>
                                      </p:to>
                                    </p:set>
                                    <p:anim calcmode="lin" valueType="num">
                                      <p:cBhvr>
                                        <p:cTn id="7" dur="1000" fill="hold"/>
                                        <p:tgtEl>
                                          <p:spTgt spid="239"/>
                                        </p:tgtEl>
                                        <p:attrNameLst>
                                          <p:attrName>ppt_x</p:attrName>
                                        </p:attrNameLst>
                                      </p:cBhvr>
                                      <p:tavLst>
                                        <p:tav tm="0">
                                          <p:val>
                                            <p:strVal val="0-#ppt_w/2"/>
                                          </p:val>
                                        </p:tav>
                                        <p:tav tm="100000">
                                          <p:val>
                                            <p:strVal val="#ppt_x"/>
                                          </p:val>
                                        </p:tav>
                                      </p:tavLst>
                                    </p:anim>
                                    <p:anim calcmode="lin" valueType="num">
                                      <p:cBhvr>
                                        <p:cTn id="8" dur="1000" fill="hold"/>
                                        <p:tgtEl>
                                          <p:spTgt spid="23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0"/>
                                        </p:tgtEl>
                                        <p:attrNameLst>
                                          <p:attrName>style.visibility</p:attrName>
                                        </p:attrNameLst>
                                      </p:cBhvr>
                                      <p:to>
                                        <p:strVal val="visible"/>
                                      </p:to>
                                    </p:set>
                                    <p:anim calcmode="lin" valueType="num">
                                      <p:cBhvr>
                                        <p:cTn id="12" dur="500" fill="hold"/>
                                        <p:tgtEl>
                                          <p:spTgt spid="240"/>
                                        </p:tgtEl>
                                        <p:attrNameLst>
                                          <p:attrName>ppt_x</p:attrName>
                                        </p:attrNameLst>
                                      </p:cBhvr>
                                      <p:tavLst>
                                        <p:tav tm="0">
                                          <p:val>
                                            <p:strVal val="#ppt_x"/>
                                          </p:val>
                                        </p:tav>
                                        <p:tav tm="100000">
                                          <p:val>
                                            <p:strVal val="#ppt_x"/>
                                          </p:val>
                                        </p:tav>
                                      </p:tavLst>
                                    </p:anim>
                                    <p:anim calcmode="lin" valueType="num">
                                      <p:cBhvr>
                                        <p:cTn id="13"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advAuto="0"/>
      <p:bldP spid="24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 name="Group 9"/>
          <p:cNvGrpSpPr/>
          <p:nvPr/>
        </p:nvGrpSpPr>
        <p:grpSpPr>
          <a:xfrm>
            <a:off x="19147628" y="9853826"/>
            <a:ext cx="3026674" cy="3026673"/>
            <a:chOff x="0" y="0"/>
            <a:chExt cx="3026475" cy="3026475"/>
          </a:xfrm>
        </p:grpSpPr>
        <p:graphicFrame>
          <p:nvGraphicFramePr>
            <p:cNvPr id="236"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37"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39"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Hibernate Architecture Explained</a:t>
            </a:r>
          </a:p>
        </p:txBody>
      </p:sp>
      <p:sp>
        <p:nvSpPr>
          <p:cNvPr id="240" name="10 Conector recto"/>
          <p:cNvSpPr/>
          <p:nvPr/>
        </p:nvSpPr>
        <p:spPr>
          <a:xfrm>
            <a:off x="1905919" y="2763854"/>
            <a:ext cx="7856606" cy="0"/>
          </a:xfrm>
          <a:prstGeom prst="line">
            <a:avLst/>
          </a:prstGeom>
          <a:ln w="57150">
            <a:solidFill>
              <a:srgbClr val="C00000"/>
            </a:solidFill>
            <a:miter/>
          </a:ln>
        </p:spPr>
        <p:txBody>
          <a:bodyPr lIns="45722" rIns="45722"/>
          <a:lstStyle/>
          <a:p>
            <a:endParaRPr/>
          </a:p>
        </p:txBody>
      </p:sp>
      <p:sp>
        <p:nvSpPr>
          <p:cNvPr id="241" name="TextBox 34"/>
          <p:cNvSpPr txBox="1"/>
          <p:nvPr/>
        </p:nvSpPr>
        <p:spPr>
          <a:xfrm>
            <a:off x="2428454" y="3506570"/>
            <a:ext cx="19983523" cy="452431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400"/>
            </a:pPr>
            <a:r>
              <a:rPr sz="3600" dirty="0" smtClean="0"/>
              <a:t>Transaction</a:t>
            </a:r>
            <a:endParaRPr sz="3600" dirty="0"/>
          </a:p>
          <a:p>
            <a:pPr marL="1779961" lvl="1" indent="-571557">
              <a:buSzPct val="100000"/>
              <a:buFont typeface="Arial"/>
              <a:buChar char="•"/>
              <a:defRPr sz="3400"/>
            </a:pPr>
            <a:r>
              <a:rPr sz="3600" dirty="0"/>
              <a:t>The transaction object specifies the atomic unit of work. It is optional. The org.hibernate.Transaction interface provides methods for transaction management.</a:t>
            </a:r>
          </a:p>
          <a:p>
            <a:pPr marL="571557" indent="-571557">
              <a:buSzPct val="100000"/>
              <a:buFont typeface="Arial"/>
              <a:buChar char="•"/>
              <a:defRPr sz="3400"/>
            </a:pPr>
            <a:r>
              <a:rPr sz="3600" dirty="0"/>
              <a:t>ConnectionProvider</a:t>
            </a:r>
          </a:p>
          <a:p>
            <a:pPr marL="1779961" lvl="1" indent="-571557">
              <a:buSzPct val="100000"/>
              <a:buFont typeface="Arial"/>
              <a:buChar char="•"/>
              <a:defRPr sz="3400"/>
            </a:pPr>
            <a:r>
              <a:rPr sz="3600" dirty="0"/>
              <a:t>It is a factory of JDBC connections. It abstracts the application from DriverManager or DataSource. It is optional.</a:t>
            </a:r>
          </a:p>
          <a:p>
            <a:pPr marL="571557" indent="-571557">
              <a:buSzPct val="100000"/>
              <a:buFont typeface="Arial"/>
              <a:buChar char="•"/>
              <a:defRPr sz="3400"/>
            </a:pPr>
            <a:r>
              <a:rPr sz="3600" dirty="0"/>
              <a:t>TransactionFactory</a:t>
            </a:r>
          </a:p>
          <a:p>
            <a:pPr marL="1779961" lvl="1" indent="-571557">
              <a:buSzPct val="100000"/>
              <a:buFont typeface="Arial"/>
              <a:buChar char="•"/>
              <a:defRPr sz="3400"/>
            </a:pPr>
            <a:r>
              <a:rPr sz="3600" dirty="0"/>
              <a:t>It is a factory of Transaction. It is optional.</a:t>
            </a:r>
          </a:p>
        </p:txBody>
      </p:sp>
    </p:spTree>
    <p:extLst>
      <p:ext uri="{BB962C8B-B14F-4D97-AF65-F5344CB8AC3E}">
        <p14:creationId xmlns:p14="http://schemas.microsoft.com/office/powerpoint/2010/main" val="2113784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9"/>
                                        </p:tgtEl>
                                        <p:attrNameLst>
                                          <p:attrName>style.visibility</p:attrName>
                                        </p:attrNameLst>
                                      </p:cBhvr>
                                      <p:to>
                                        <p:strVal val="visible"/>
                                      </p:to>
                                    </p:set>
                                    <p:anim calcmode="lin" valueType="num">
                                      <p:cBhvr>
                                        <p:cTn id="7" dur="1000" fill="hold"/>
                                        <p:tgtEl>
                                          <p:spTgt spid="239"/>
                                        </p:tgtEl>
                                        <p:attrNameLst>
                                          <p:attrName>ppt_x</p:attrName>
                                        </p:attrNameLst>
                                      </p:cBhvr>
                                      <p:tavLst>
                                        <p:tav tm="0">
                                          <p:val>
                                            <p:strVal val="0-#ppt_w/2"/>
                                          </p:val>
                                        </p:tav>
                                        <p:tav tm="100000">
                                          <p:val>
                                            <p:strVal val="#ppt_x"/>
                                          </p:val>
                                        </p:tav>
                                      </p:tavLst>
                                    </p:anim>
                                    <p:anim calcmode="lin" valueType="num">
                                      <p:cBhvr>
                                        <p:cTn id="8" dur="1000" fill="hold"/>
                                        <p:tgtEl>
                                          <p:spTgt spid="23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0"/>
                                        </p:tgtEl>
                                        <p:attrNameLst>
                                          <p:attrName>style.visibility</p:attrName>
                                        </p:attrNameLst>
                                      </p:cBhvr>
                                      <p:to>
                                        <p:strVal val="visible"/>
                                      </p:to>
                                    </p:set>
                                    <p:anim calcmode="lin" valueType="num">
                                      <p:cBhvr>
                                        <p:cTn id="12" dur="500" fill="hold"/>
                                        <p:tgtEl>
                                          <p:spTgt spid="240"/>
                                        </p:tgtEl>
                                        <p:attrNameLst>
                                          <p:attrName>ppt_x</p:attrName>
                                        </p:attrNameLst>
                                      </p:cBhvr>
                                      <p:tavLst>
                                        <p:tav tm="0">
                                          <p:val>
                                            <p:strVal val="#ppt_x"/>
                                          </p:val>
                                        </p:tav>
                                        <p:tav tm="100000">
                                          <p:val>
                                            <p:strVal val="#ppt_x"/>
                                          </p:val>
                                        </p:tav>
                                      </p:tavLst>
                                    </p:anim>
                                    <p:anim calcmode="lin" valueType="num">
                                      <p:cBhvr>
                                        <p:cTn id="13"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advAuto="0"/>
      <p:bldP spid="24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9"/>
          <p:cNvGrpSpPr/>
          <p:nvPr/>
        </p:nvGrpSpPr>
        <p:grpSpPr>
          <a:xfrm>
            <a:off x="19147628" y="9853826"/>
            <a:ext cx="3026674" cy="3026673"/>
            <a:chOff x="0" y="0"/>
            <a:chExt cx="3026475" cy="3026475"/>
          </a:xfrm>
        </p:grpSpPr>
        <p:graphicFrame>
          <p:nvGraphicFramePr>
            <p:cNvPr id="24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4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4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Add Maven Dependencies for Hibernate - IntelliJ Idea</a:t>
            </a:r>
          </a:p>
        </p:txBody>
      </p:sp>
      <p:sp>
        <p:nvSpPr>
          <p:cNvPr id="247" name="10 Conector recto"/>
          <p:cNvSpPr/>
          <p:nvPr/>
        </p:nvSpPr>
        <p:spPr>
          <a:xfrm>
            <a:off x="1905918" y="2763853"/>
            <a:ext cx="14096075" cy="1"/>
          </a:xfrm>
          <a:prstGeom prst="line">
            <a:avLst/>
          </a:prstGeom>
          <a:ln w="57150">
            <a:solidFill>
              <a:srgbClr val="C00000"/>
            </a:solidFill>
            <a:miter/>
          </a:ln>
        </p:spPr>
        <p:txBody>
          <a:bodyPr lIns="45722" rIns="45722"/>
          <a:lstStyle/>
          <a:p>
            <a:endParaRPr/>
          </a:p>
        </p:txBody>
      </p:sp>
      <p:pic>
        <p:nvPicPr>
          <p:cNvPr id="248" name="pasted-image.tiff" descr="pasted-image.tiff"/>
          <p:cNvPicPr>
            <a:picLocks noChangeAspect="1"/>
          </p:cNvPicPr>
          <p:nvPr/>
        </p:nvPicPr>
        <p:blipFill>
          <a:blip r:embed="rId3">
            <a:extLst/>
          </a:blip>
          <a:stretch>
            <a:fillRect/>
          </a:stretch>
        </p:blipFill>
        <p:spPr>
          <a:xfrm>
            <a:off x="349801" y="2882253"/>
            <a:ext cx="6083697" cy="8788973"/>
          </a:xfrm>
          <a:prstGeom prst="rect">
            <a:avLst/>
          </a:prstGeom>
          <a:ln w="12700">
            <a:miter lim="400000"/>
          </a:ln>
        </p:spPr>
      </p:pic>
      <p:pic>
        <p:nvPicPr>
          <p:cNvPr id="249" name="pasted-image.tiff" descr="pasted-image.tiff"/>
          <p:cNvPicPr>
            <a:picLocks noChangeAspect="1"/>
          </p:cNvPicPr>
          <p:nvPr/>
        </p:nvPicPr>
        <p:blipFill>
          <a:blip r:embed="rId4">
            <a:extLst/>
          </a:blip>
          <a:stretch>
            <a:fillRect/>
          </a:stretch>
        </p:blipFill>
        <p:spPr>
          <a:xfrm>
            <a:off x="6585146" y="2882252"/>
            <a:ext cx="9416386" cy="8271852"/>
          </a:xfrm>
          <a:prstGeom prst="rect">
            <a:avLst/>
          </a:prstGeom>
          <a:ln w="12700">
            <a:miter lim="400000"/>
          </a:ln>
        </p:spPr>
      </p:pic>
      <p:pic>
        <p:nvPicPr>
          <p:cNvPr id="250" name="pasted-image.tiff" descr="pasted-image.tiff"/>
          <p:cNvPicPr>
            <a:picLocks noChangeAspect="1"/>
          </p:cNvPicPr>
          <p:nvPr/>
        </p:nvPicPr>
        <p:blipFill>
          <a:blip r:embed="rId5">
            <a:extLst/>
          </a:blip>
          <a:stretch>
            <a:fillRect/>
          </a:stretch>
        </p:blipFill>
        <p:spPr>
          <a:xfrm>
            <a:off x="11689234" y="8391456"/>
            <a:ext cx="12243705" cy="4775466"/>
          </a:xfrm>
          <a:prstGeom prst="rect">
            <a:avLst/>
          </a:prstGeom>
          <a:ln w="12700">
            <a:miter lim="400000"/>
          </a:ln>
        </p:spPr>
      </p:pic>
    </p:spTree>
    <p:extLst>
      <p:ext uri="{BB962C8B-B14F-4D97-AF65-F5344CB8AC3E}">
        <p14:creationId xmlns:p14="http://schemas.microsoft.com/office/powerpoint/2010/main" val="1565609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6"/>
                                        </p:tgtEl>
                                        <p:attrNameLst>
                                          <p:attrName>style.visibility</p:attrName>
                                        </p:attrNameLst>
                                      </p:cBhvr>
                                      <p:to>
                                        <p:strVal val="visible"/>
                                      </p:to>
                                    </p:set>
                                    <p:anim calcmode="lin" valueType="num">
                                      <p:cBhvr>
                                        <p:cTn id="7" dur="1000" fill="hold"/>
                                        <p:tgtEl>
                                          <p:spTgt spid="246"/>
                                        </p:tgtEl>
                                        <p:attrNameLst>
                                          <p:attrName>ppt_x</p:attrName>
                                        </p:attrNameLst>
                                      </p:cBhvr>
                                      <p:tavLst>
                                        <p:tav tm="0">
                                          <p:val>
                                            <p:strVal val="0-#ppt_w/2"/>
                                          </p:val>
                                        </p:tav>
                                        <p:tav tm="100000">
                                          <p:val>
                                            <p:strVal val="#ppt_x"/>
                                          </p:val>
                                        </p:tav>
                                      </p:tavLst>
                                    </p:anim>
                                    <p:anim calcmode="lin" valueType="num">
                                      <p:cBhvr>
                                        <p:cTn id="8" dur="1000" fill="hold"/>
                                        <p:tgtEl>
                                          <p:spTgt spid="24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7"/>
                                        </p:tgtEl>
                                        <p:attrNameLst>
                                          <p:attrName>style.visibility</p:attrName>
                                        </p:attrNameLst>
                                      </p:cBhvr>
                                      <p:to>
                                        <p:strVal val="visible"/>
                                      </p:to>
                                    </p:set>
                                    <p:anim calcmode="lin" valueType="num">
                                      <p:cBhvr>
                                        <p:cTn id="12" dur="500" fill="hold"/>
                                        <p:tgtEl>
                                          <p:spTgt spid="247"/>
                                        </p:tgtEl>
                                        <p:attrNameLst>
                                          <p:attrName>ppt_x</p:attrName>
                                        </p:attrNameLst>
                                      </p:cBhvr>
                                      <p:tavLst>
                                        <p:tav tm="0">
                                          <p:val>
                                            <p:strVal val="#ppt_x"/>
                                          </p:val>
                                        </p:tav>
                                        <p:tav tm="100000">
                                          <p:val>
                                            <p:strVal val="#ppt_x"/>
                                          </p:val>
                                        </p:tav>
                                      </p:tavLst>
                                    </p:anim>
                                    <p:anim calcmode="lin" valueType="num">
                                      <p:cBhvr>
                                        <p:cTn id="13" dur="500" fill="hold"/>
                                        <p:tgtEl>
                                          <p:spTgt spid="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advAuto="0"/>
      <p:bldP spid="247" grpId="0" animBg="1" advAuto="0"/>
    </p:bldLst>
  </p:timing>
</p:sld>
</file>

<file path=ppt/theme/theme1.xml><?xml version="1.0" encoding="utf-8"?>
<a:theme xmlns:a="http://schemas.openxmlformats.org/drawingml/2006/main" name="1_Diseño personalizado">
  <a:themeElements>
    <a:clrScheme name="ISA 1W">
      <a:dk1>
        <a:srgbClr val="000000"/>
      </a:dk1>
      <a:lt1>
        <a:srgbClr val="FFFFFF"/>
      </a:lt1>
      <a:dk2>
        <a:srgbClr val="1F1F1F"/>
      </a:dk2>
      <a:lt2>
        <a:srgbClr val="575757"/>
      </a:lt2>
      <a:accent1>
        <a:srgbClr val="81B535"/>
      </a:accent1>
      <a:accent2>
        <a:srgbClr val="F99953"/>
      </a:accent2>
      <a:accent3>
        <a:srgbClr val="15A4C6"/>
      </a:accent3>
      <a:accent4>
        <a:srgbClr val="F23A43"/>
      </a:accent4>
      <a:accent5>
        <a:srgbClr val="0D84AF"/>
      </a:accent5>
      <a:accent6>
        <a:srgbClr val="192828"/>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164993</TotalTime>
  <Words>458</Words>
  <Application>Microsoft Macintosh PowerPoint</Application>
  <PresentationFormat>Custom</PresentationFormat>
  <Paragraphs>67</Paragraphs>
  <Slides>15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Calibri</vt:lpstr>
      <vt:lpstr>Calibri Light</vt:lpstr>
      <vt:lpstr>Helvetica</vt:lpstr>
      <vt:lpstr>Open Sans</vt:lpstr>
      <vt:lpstr>Open Sans Extrabold</vt:lpstr>
      <vt:lpstr>Open Sans Semibold</vt:lpstr>
      <vt:lpstr>Oswald</vt:lpstr>
      <vt:lpstr>Segoe UI</vt:lpstr>
      <vt:lpstr>Source Sans Pro</vt:lpstr>
      <vt:lpstr>Wingdings</vt:lpstr>
      <vt:lpstr>맑은 고딕</vt:lpstr>
      <vt:lpstr>Arial</vt:lpstr>
      <vt:lpstr>1_Diseño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Banco Central de Reserva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office365</cp:lastModifiedBy>
  <cp:revision>12269</cp:revision>
  <dcterms:created xsi:type="dcterms:W3CDTF">2014-07-01T16:42:18Z</dcterms:created>
  <dcterms:modified xsi:type="dcterms:W3CDTF">2017-12-16T06:11:36Z</dcterms:modified>
</cp:coreProperties>
</file>